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4" r:id="rId17"/>
    <p:sldId id="272" r:id="rId18"/>
    <p:sldId id="273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3FB8-837D-4A91-8A01-81C4DFE443CE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2C624-5858-428C-B5AC-EE453889C7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449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3FB8-837D-4A91-8A01-81C4DFE443CE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2C624-5858-428C-B5AC-EE453889C7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695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3FB8-837D-4A91-8A01-81C4DFE443CE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2C624-5858-428C-B5AC-EE453889C7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40033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3FB8-837D-4A91-8A01-81C4DFE443CE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2C624-5858-428C-B5AC-EE453889C7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2927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3FB8-837D-4A91-8A01-81C4DFE443CE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2C624-5858-428C-B5AC-EE453889C7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38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3FB8-837D-4A91-8A01-81C4DFE443CE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2C624-5858-428C-B5AC-EE453889C7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3947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3FB8-837D-4A91-8A01-81C4DFE443CE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2C624-5858-428C-B5AC-EE453889C7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4829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3FB8-837D-4A91-8A01-81C4DFE443CE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2C624-5858-428C-B5AC-EE453889C7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032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3FB8-837D-4A91-8A01-81C4DFE443CE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2C624-5858-428C-B5AC-EE453889C7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5776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3FB8-837D-4A91-8A01-81C4DFE443CE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2C624-5858-428C-B5AC-EE453889C7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18875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3FB8-837D-4A91-8A01-81C4DFE443CE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2C624-5858-428C-B5AC-EE453889C7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7160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63FB8-837D-4A91-8A01-81C4DFE443CE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2C624-5858-428C-B5AC-EE453889C7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15075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e-IL" sz="1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David" pitchFamily="34" charset="-79"/>
              </a:rPr>
              <a:t>ירמיהו</a:t>
            </a:r>
            <a:endParaRPr lang="he-IL" sz="16600" dirty="0">
              <a:latin typeface="Times New Roman" pitchFamily="18" charset="0"/>
              <a:cs typeface="David" pitchFamily="34" charset="-79"/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899592" y="5951021"/>
            <a:ext cx="73448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dirty="0"/>
              <a:t>© </a:t>
            </a:r>
            <a:r>
              <a:rPr lang="en-GB" dirty="0" err="1"/>
              <a:t>Shaalvim</a:t>
            </a:r>
            <a:r>
              <a:rPr lang="en-GB" dirty="0"/>
              <a:t> For Women and Rabbi </a:t>
            </a:r>
            <a:r>
              <a:rPr lang="en-GB" dirty="0" err="1"/>
              <a:t>Menachem</a:t>
            </a:r>
            <a:r>
              <a:rPr lang="en-GB" dirty="0"/>
              <a:t> </a:t>
            </a:r>
            <a:r>
              <a:rPr lang="en-GB" dirty="0" err="1"/>
              <a:t>Leibtag</a:t>
            </a:r>
            <a:r>
              <a:rPr lang="en-GB" dirty="0"/>
              <a:t>.</a:t>
            </a:r>
            <a:endParaRPr lang="en-US" dirty="0"/>
          </a:p>
          <a:p>
            <a:pPr algn="ctr" rtl="0"/>
            <a:r>
              <a:rPr lang="en-GB" dirty="0"/>
              <a:t>Please feel free to use and share but please give credit to the above parties.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22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GB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End or the Beginning?</a:t>
            </a:r>
            <a:br>
              <a:rPr lang="en-GB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u="sng" dirty="0" smtClean="0">
                <a:latin typeface="David" pitchFamily="34" charset="-79"/>
                <a:cs typeface="David" pitchFamily="34" charset="-79"/>
              </a:rPr>
              <a:t>פרק לג</a:t>
            </a:r>
            <a:r>
              <a:rPr lang="en-GB" u="sng" dirty="0" smtClean="0">
                <a:latin typeface="David" pitchFamily="34" charset="-79"/>
                <a:cs typeface="David" pitchFamily="34" charset="-79"/>
              </a:rPr>
              <a:t> </a:t>
            </a:r>
            <a:endParaRPr lang="he-IL" u="sng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י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וַיְדַבֵּר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יְהוָה אֶל-מְנַשֶּׁה וְאֶל-עַמּוֹ וְלֹא הִקְשִׁיבוּ. </a:t>
            </a:r>
          </a:p>
          <a:p>
            <a:pPr marL="0" indent="0">
              <a:buNone/>
            </a:pPr>
            <a:r>
              <a:rPr lang="he-IL" sz="2400" b="1" dirty="0">
                <a:latin typeface="David" pitchFamily="34" charset="-79"/>
                <a:cs typeface="David" pitchFamily="34" charset="-79"/>
              </a:rPr>
              <a:t>יא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2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וַיָּבֵא יְהוָה עֲלֵיהֶם אֶת-שָׂרֵי הַצָּבָא אֲשֶׁר לְמֶלֶךְ אַשּׁוּר וַיִּלְכְּדוּ אֶת-מְנַשֶּׁה בַּחֹחִים וַיַּאַסְרֻהוּ בַּנְחֻשְׁתַּיִם וַיּוֹלִיכֻהוּ בָּבֶלָה. </a:t>
            </a:r>
          </a:p>
          <a:p>
            <a:pPr marL="0" indent="0">
              <a:buNone/>
            </a:pPr>
            <a:r>
              <a:rPr lang="he-IL" sz="2400" b="1" dirty="0">
                <a:latin typeface="David" pitchFamily="34" charset="-79"/>
                <a:cs typeface="David" pitchFamily="34" charset="-79"/>
              </a:rPr>
              <a:t>יב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וּכְהָצֵר לוֹ חִלָּה אֶת-פְּנֵי יְהוָה אֱלֹהָיו וַיִּכָּנַע מְאֹד מִלִּפְנֵי אֱלֹהֵי אֲבֹתָיו. </a:t>
            </a:r>
          </a:p>
          <a:p>
            <a:pPr marL="0" indent="0">
              <a:buNone/>
            </a:pPr>
            <a:r>
              <a:rPr lang="he-IL" sz="2400" b="1" dirty="0">
                <a:latin typeface="David" pitchFamily="34" charset="-79"/>
                <a:cs typeface="David" pitchFamily="34" charset="-79"/>
              </a:rPr>
              <a:t>יג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וַיִּתְפַּלֵּל אֵלָיו וַיֵּעָתֶר לוֹ וַיִּשְׁמַע תְּחִנָּתוֹ וַיְשִׁיבֵהוּ יְרוּשָׁלִַם לְמַלְכוּתוֹ וַיֵּדַע מְנַשֶּׁה כִּי יְהוָה הוּא הָאֱלֹהִים.</a:t>
            </a:r>
          </a:p>
          <a:p>
            <a:pPr marL="0" indent="0">
              <a:buNone/>
            </a:pPr>
            <a:r>
              <a:rPr lang="he-IL" sz="2400" b="1" dirty="0">
                <a:latin typeface="David" pitchFamily="34" charset="-79"/>
                <a:cs typeface="David" pitchFamily="34" charset="-79"/>
              </a:rPr>
              <a:t>יד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וְאַחֲרֵי-כֵן בָּנָה חוֹמָה חִיצוֹנָה לְעִיר-דָּוִיד מַעְרָבָה לְגִיחוֹן בַּנַּחַל וְלָבוֹא בְשַׁעַר הַדָּגִים וְסָבַב לָעֹפֶל וַיַּגְבִּיהֶהָ מְאֹד וַיָּשֶׂם שָׂרֵי-חַיִל בְּכָל-הֶעָרִים הַבְּצֻרוֹת בִּיהוּדָה. </a:t>
            </a:r>
          </a:p>
          <a:p>
            <a:pPr marL="0" indent="0">
              <a:buNone/>
            </a:pPr>
            <a:r>
              <a:rPr lang="he-IL" sz="2400" b="1" dirty="0">
                <a:latin typeface="David" pitchFamily="34" charset="-79"/>
                <a:cs typeface="David" pitchFamily="34" charset="-79"/>
              </a:rPr>
              <a:t>טו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וַיָּסַר אֶת-אֱלֹהֵי הַנֵּכָר וְאֶת-הַסֶּמֶל מִבֵּית יְהוָה וְכָל-הַמִּזְבְּחוֹת אֲשֶׁר בָּנָה בְּהַר בֵּית-יְהוָה וּבִירוּשָׁלִָם וַיַּשְׁלֵךְ חוּצָה לָעִיר. </a:t>
            </a:r>
          </a:p>
          <a:p>
            <a:pPr marL="0" indent="0">
              <a:buNone/>
            </a:pPr>
            <a:r>
              <a:rPr lang="he-IL" sz="2400" b="1" dirty="0">
                <a:latin typeface="David" pitchFamily="34" charset="-79"/>
                <a:cs typeface="David" pitchFamily="34" charset="-79"/>
              </a:rPr>
              <a:t>טז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וַיִּבֶן אֶת-מִזְבַּח יְהוָה וַיִּזְבַּח עָלָיו זִבְחֵי שְׁלָמִים וְתוֹדָה וַיֹּאמֶר לִיהוּדָה לַעֲבוֹד אֶת-יְהוָה אֱלֹהֵי יִשְׂרָאֵל. </a:t>
            </a:r>
          </a:p>
          <a:p>
            <a:pPr marL="0" indent="0">
              <a:buNone/>
            </a:pPr>
            <a:r>
              <a:rPr lang="he-IL" sz="2400" b="1" dirty="0">
                <a:latin typeface="David" pitchFamily="34" charset="-79"/>
                <a:cs typeface="David" pitchFamily="34" charset="-79"/>
              </a:rPr>
              <a:t>יז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אֲבָל עוֹד הָעָם זֹבְחִים בַּבָּמוֹת רַק לַיהוָה אֱלֹהֵיהֶם. </a:t>
            </a:r>
          </a:p>
          <a:p>
            <a:pPr marL="0" indent="0">
              <a:buNone/>
            </a:pPr>
            <a:endParaRPr lang="he-IL" sz="20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36239" y="964348"/>
            <a:ext cx="2592288" cy="57606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dirty="0" smtClean="0"/>
              <a:t>Exile of the king – end of </a:t>
            </a:r>
            <a:r>
              <a:rPr lang="he-IL" dirty="0" smtClean="0"/>
              <a:t>בית ראשון </a:t>
            </a:r>
            <a:endParaRPr lang="he-IL" dirty="0"/>
          </a:p>
        </p:txBody>
      </p:sp>
      <p:sp>
        <p:nvSpPr>
          <p:cNvPr id="5" name="Up Arrow 4"/>
          <p:cNvSpPr/>
          <p:nvPr/>
        </p:nvSpPr>
        <p:spPr>
          <a:xfrm rot="17970882">
            <a:off x="2880754" y="1518619"/>
            <a:ext cx="233125" cy="485773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Rounded Rectangle 5"/>
          <p:cNvSpPr/>
          <p:nvPr/>
        </p:nvSpPr>
        <p:spPr>
          <a:xfrm>
            <a:off x="395536" y="5949280"/>
            <a:ext cx="2736304" cy="7920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תשובת המלך ושיבת ציון</a:t>
            </a:r>
          </a:p>
          <a:p>
            <a:pPr algn="ctr" rtl="0"/>
            <a:r>
              <a:rPr lang="en-GB" dirty="0" smtClean="0"/>
              <a:t>Beginning of </a:t>
            </a:r>
            <a:r>
              <a:rPr lang="he-IL" dirty="0" smtClean="0"/>
              <a:t>בית שני</a:t>
            </a:r>
            <a:r>
              <a:rPr lang="en-GB" dirty="0" smtClean="0"/>
              <a:t>?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1536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ירמיהו</a:t>
            </a:r>
            <a:endParaRPr lang="he-IL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cxnSp>
        <p:nvCxnSpPr>
          <p:cNvPr id="5" name="Straight Connector 4"/>
          <p:cNvCxnSpPr>
            <a:stCxn id="8" idx="4"/>
          </p:cNvCxnSpPr>
          <p:nvPr/>
        </p:nvCxnSpPr>
        <p:spPr>
          <a:xfrm>
            <a:off x="4572000" y="2088524"/>
            <a:ext cx="0" cy="42207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427984" y="1800492"/>
            <a:ext cx="288032" cy="2880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Oval 8"/>
          <p:cNvSpPr/>
          <p:nvPr/>
        </p:nvSpPr>
        <p:spPr>
          <a:xfrm>
            <a:off x="4427984" y="6021288"/>
            <a:ext cx="288032" cy="2880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Left Arrow Callout 9"/>
          <p:cNvSpPr/>
          <p:nvPr/>
        </p:nvSpPr>
        <p:spPr>
          <a:xfrm>
            <a:off x="4914574" y="1332440"/>
            <a:ext cx="3168352" cy="1224136"/>
          </a:xfrm>
          <a:prstGeom prst="leftArrow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GB" u="sng" dirty="0" smtClean="0"/>
              <a:t>Beginning of career</a:t>
            </a:r>
          </a:p>
          <a:p>
            <a:pPr algn="ctr"/>
            <a:r>
              <a:rPr lang="en-GB" dirty="0" smtClean="0"/>
              <a:t>- second chance</a:t>
            </a:r>
          </a:p>
          <a:p>
            <a:pPr algn="ctr" rtl="0"/>
            <a:r>
              <a:rPr lang="en-GB" dirty="0"/>
              <a:t>-</a:t>
            </a:r>
            <a:r>
              <a:rPr lang="en-GB" dirty="0" smtClean="0"/>
              <a:t> start of </a:t>
            </a:r>
            <a:r>
              <a:rPr lang="he-IL" dirty="0" smtClean="0"/>
              <a:t>בית שני</a:t>
            </a:r>
            <a:endParaRPr lang="he-IL" dirty="0"/>
          </a:p>
        </p:txBody>
      </p:sp>
      <p:sp>
        <p:nvSpPr>
          <p:cNvPr id="12" name="Right Arrow Callout 11"/>
          <p:cNvSpPr/>
          <p:nvPr/>
        </p:nvSpPr>
        <p:spPr>
          <a:xfrm>
            <a:off x="611560" y="5445224"/>
            <a:ext cx="3600400" cy="1224136"/>
          </a:xfrm>
          <a:prstGeom prst="rightArrow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0"/>
            <a:r>
              <a:rPr lang="en-GB" u="sng" dirty="0" smtClean="0"/>
              <a:t>End of career</a:t>
            </a:r>
          </a:p>
          <a:p>
            <a:pPr marL="285750" indent="-285750" algn="l" rtl="0">
              <a:buFontTx/>
              <a:buChar char="-"/>
            </a:pPr>
            <a:r>
              <a:rPr lang="he-IL" sz="1600" dirty="0" smtClean="0"/>
              <a:t>"אותה גברת עם שמלה אחרת"</a:t>
            </a:r>
            <a:endParaRPr lang="en-GB" sz="1600" dirty="0" smtClean="0"/>
          </a:p>
          <a:p>
            <a:pPr algn="l" rtl="0"/>
            <a:r>
              <a:rPr lang="en-GB" dirty="0" smtClean="0"/>
              <a:t>-     end of </a:t>
            </a:r>
            <a:r>
              <a:rPr lang="he-IL" dirty="0" smtClean="0"/>
              <a:t>בית ראשון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597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87524" y="4221088"/>
            <a:ext cx="8568952" cy="936104"/>
          </a:xfrm>
        </p:spPr>
        <p:txBody>
          <a:bodyPr/>
          <a:lstStyle/>
          <a:p>
            <a:r>
              <a:rPr lang="he-IL" dirty="0" smtClean="0">
                <a:solidFill>
                  <a:schemeClr val="tx1"/>
                </a:solidFill>
              </a:rPr>
              <a:t>אמון בן מנשה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41022" y="1512826"/>
            <a:ext cx="386195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u="sng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avid" pitchFamily="34" charset="-79"/>
                <a:cs typeface="David" pitchFamily="34" charset="-79"/>
              </a:rPr>
              <a:t>דברי הימים ב </a:t>
            </a:r>
          </a:p>
          <a:p>
            <a:pPr algn="ctr"/>
            <a:r>
              <a:rPr lang="he-IL" sz="54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avid" pitchFamily="34" charset="-79"/>
                <a:cs typeface="David" pitchFamily="34" charset="-79"/>
              </a:rPr>
              <a:t>פרק לג</a:t>
            </a:r>
            <a:endParaRPr lang="he-IL" sz="54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368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GB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The </a:t>
            </a:r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R</a:t>
            </a:r>
            <a:r>
              <a:rPr lang="en-GB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eturn to </a:t>
            </a:r>
            <a:r>
              <a:rPr lang="he-IL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מנשה</a:t>
            </a:r>
            <a:r>
              <a:rPr lang="en-GB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‘s Original Policies</a:t>
            </a:r>
            <a:endParaRPr lang="he-IL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כא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בֶּן-עֶשְׂרִים וּשְׁתַּיִם שָׁנָה אָמוֹן בְּמָלְכוֹ וּשְׁתַּיִם שָׁנִים מָלַךְ בִּירוּשָׁלִָם.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וַיַּעַשׂ הָרַע בְּעֵינֵי יְהוָה כַּאֲשֶׁר עָשָׂה מְנַשֶּׁה אָבִיו וּלְכָל-הַפְּסִילִים אֲשֶׁר עָשָׂה מְנַשֶּׁה אָבִיו זִבַּח אָמוֹן וַיַּעַבְדֵם.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כג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וְלֹא נִכְנַע מִלִּפְנֵי יְהוָה כְּהִכָּנַע מְנַשֶּׁה אָבִיו כִּי הוּא אָמוֹן הִרְבָּה אַשְׁמָה.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וַיִּקְשְׁרוּ עָלָיו עֲבָדָיו וַיְמִיתֻהוּ בְּבֵיתוֹ.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כה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וַיַּכּוּ עַם-הָאָרֶץ אֵת כָּל-הַקֹּשְׁרִים עַל-הַמֶּלֶךְ אָמוֹן וַיַּמְלִיכוּ עַם-הָאָרֶץ אֶת-יֹאשִׁיָּהוּ בְנוֹ תַּחְתָּיו.</a:t>
            </a:r>
          </a:p>
        </p:txBody>
      </p:sp>
    </p:spTree>
    <p:extLst>
      <p:ext uri="{BB962C8B-B14F-4D97-AF65-F5344CB8AC3E}">
        <p14:creationId xmlns:p14="http://schemas.microsoft.com/office/powerpoint/2010/main" val="254144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87524" y="4221088"/>
            <a:ext cx="8568952" cy="1584176"/>
          </a:xfrm>
        </p:spPr>
        <p:txBody>
          <a:bodyPr>
            <a:normAutofit/>
          </a:bodyPr>
          <a:lstStyle/>
          <a:p>
            <a:pPr rtl="0"/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he-IL" dirty="0" smtClean="0">
                <a:solidFill>
                  <a:schemeClr val="tx1"/>
                </a:solidFill>
              </a:rPr>
              <a:t>יאשיהו בן אמון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</a:p>
          <a:p>
            <a:pPr rtl="0"/>
            <a:r>
              <a:rPr lang="en-GB" dirty="0" smtClean="0">
                <a:solidFill>
                  <a:schemeClr val="tx1"/>
                </a:solidFill>
              </a:rPr>
              <a:t>– The People’s Choice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41022" y="1512826"/>
            <a:ext cx="386195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u="sng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avid" pitchFamily="34" charset="-79"/>
                <a:cs typeface="David" pitchFamily="34" charset="-79"/>
              </a:rPr>
              <a:t>דברי הימים ב </a:t>
            </a:r>
          </a:p>
          <a:p>
            <a:pPr algn="ctr"/>
            <a:r>
              <a:rPr lang="he-IL" sz="54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avid" pitchFamily="34" charset="-79"/>
                <a:cs typeface="David" pitchFamily="34" charset="-79"/>
              </a:rPr>
              <a:t>פרק לד</a:t>
            </a:r>
            <a:endParaRPr lang="he-IL" sz="54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23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Return to G-d</a:t>
            </a:r>
            <a:endParaRPr lang="he-IL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בֶּן-שְׁמוֹנֶה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שָׁנִים יֹאשִׁיָּהוּ בְמָלְכוֹ וּשְׁלֹשִׁים וְאַחַת שָׁנָה מָלַךְ בִּירוּשָׁלִָם.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ב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וַיַּעַשׂ הַיָּשָׁר בְּעֵינֵי יְהוָה וַיֵּלֶךְ בְּדַרְכֵי דָּוִיד אָבִיו וְלֹא-סָר יָמִין וּשְׂמֹאול.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ג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וּבִשְׁמוֹנֶה שָׁנִים לְמָלְכוֹ וְהוּא עוֹדֶנּוּ נַעַר הֵחֵל לִדְרוֹשׁ לֵאלֹהֵי דָּוִיד אָבִיו וּבִשְׁתֵּים עֶשְׂרֵה שָׁנָה הֵחֵל לְטַהֵר אֶת-יְהוּדָה וִירוּשָׁלִַם מִן-הַבָּמוֹת וְהָאֲשֵׁרִים וְהַפְּסִלִים וְהַמַּסֵּכוֹת.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ד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וַיְנַתְּצוּ לְפָנָיו אֵת מִזְבְּחוֹת הַבְּעָלִים וְהַחַמָּנִים אֲשֶׁר-לְמַעְלָה מֵעֲלֵיהֶם גִּדֵּעַ וְהָאֲשֵׁרִים וְהַפְּסִלִים וְהַמַּסֵּכוֹת שִׁבַּר וְהֵדַק וַיִּזְרֹק עַל-פְּנֵי הַקְּבָרִים הַזֹּבְחִים לָהֶם.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ה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וְעַצְמוֹת כֹּהֲנִים שָׂרַף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עַל-מִזְבְּחוֹתָם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וַיְטַהֵר אֶת-יְהוּדָה וְאֶת-יְרוּשָׁלִָם.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ו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וּבְעָרֵי מְנַשֶּׁה וְאֶפְרַיִם וְשִׁמְעוֹן וְעַד-נַפְתָּלִי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בְּחַרְבֹתֵיהֶם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סָבִיב.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ז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וַיְנַתֵּץ אֶת-הַמִּזְבְּחוֹת וְאֶת-הָאֲשֵׁרִים וְהַפְּסִלִים כִּתַּת לְהֵדַק וְכָל-הַחַמָּנִים גִּדַּע בְּכָל-אֶרֶץ יִשְׂרָאֵל וַיָּשָׁב 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לִירוּשָׁלִָם.</a:t>
            </a:r>
          </a:p>
        </p:txBody>
      </p:sp>
    </p:spTree>
    <p:extLst>
      <p:ext uri="{BB962C8B-B14F-4D97-AF65-F5344CB8AC3E}">
        <p14:creationId xmlns:p14="http://schemas.microsoft.com/office/powerpoint/2010/main" val="192945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Renovating the </a:t>
            </a:r>
            <a:r>
              <a:rPr lang="he-IL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בית המקדש</a:t>
            </a:r>
            <a:endParaRPr lang="he-IL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ח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וּבִשְׁנַת שְׁמוֹנֶה עֶשְׂרֵה לְמָלְכוֹ לְטַהֵר הָאָרֶץ וְהַבָּיִת שָׁלַח אֶת-שָׁפָן בֶּן-אֲצַלְיָהוּ וְאֶת-מַעֲשֵׂיָהוּ שַׂר-הָעִיר וְאֵת יוֹאָח בֶּן-יוֹאָחָז הַמַּזְכִּיר לְחַזֵּק אֶת-בֵּית יְהוָה אֱלֹהָיו. </a:t>
            </a: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ט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וַיָּבֹאוּ אֶל-חִלְקִיָּהוּ הַכֹּהֵן הַגָּדוֹל וַיִּתְּנוּ אֶת-הַכֶּסֶף הַמּוּבָא בֵית-אֱלֹהִים אֲשֶׁר אָסְפוּ-הַלְוִיִּם שֹׁמְרֵי הַסַּף מִיַּד מְנַשֶּׁה וְאֶפְרַיִם וּמִכֹּל שְׁאֵרִית יִשְׂרָאֵל וּמִכָּל-יְהוּדָה וּבִנְיָמִן וַיָּשֻׁבוּ יְרוּשָׁלִָם. </a:t>
            </a: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י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וַיִּתְּנוּ עַל-יַד עֹשֵׂה הַמְּלָאכָה הַמֻּפְקָדִים בְּבֵית יְהוָה וַיִּתְּנוּ אֹתוֹ עוֹשֵׂי הַמְּלָאכָה אֲשֶׁר עֹשִׂים בְּבֵית יְהוָה לִבְדּוֹק וּלְחַזֵּק הַבָּיִת. </a:t>
            </a: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יא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וַיִּתְּנוּ לֶחָרָשִׁים וְלַבֹּנִים לִקְנוֹת אַבְנֵי מַחְצֵב וְעֵצִים לַמְחַבְּרוֹת וּלְקָרוֹת אֶת-הַבָּתִּים אֲשֶׁר הִשְׁחִיתוּ מַלְכֵי יְהוּדָה. </a:t>
            </a: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יב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וְהָאֲנָשִׁים עֹשִׂים בֶּאֱמוּנָה בַּמְּלָאכָה וַעֲלֵיהֶם מֻפְקָדִים יַחַת וְעֹבַדְיָהוּ הַלְוִיִּם מִן-בְּנֵי מְרָרִי וּזְכַרְיָה וּמְשֻׁלָּם מִן-בְּנֵי הַקְּהָתִים לְנַצֵּחַ וְהַלְוִיִּם כָּל-מֵבִין בִּכְלֵי-שִׁיר.</a:t>
            </a:r>
          </a:p>
          <a:p>
            <a:pPr marL="0" indent="0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יג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וְעַל הַסַּבָּלִים וּמְנַצְּחִים לְכֹל עֹשֵׂה מְלָאכָה לַעֲבוֹדָה וַעֲבוֹדָה וּמֵהַלְוִיִּם סוֹפְרִים וְשֹׁטְרִים וְשׁוֹעֲרִים. </a:t>
            </a:r>
          </a:p>
          <a:p>
            <a:pPr marL="0" indent="0">
              <a:buNone/>
            </a:pP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86723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Finding THE </a:t>
            </a: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Sefer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Torah</a:t>
            </a:r>
            <a:endParaRPr lang="he-IL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he-IL" sz="2000" b="1" dirty="0" smtClean="0">
              <a:solidFill>
                <a:prstClr val="black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000" b="1" dirty="0" smtClean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יד</a:t>
            </a:r>
            <a:r>
              <a:rPr lang="he-IL" sz="2000" dirty="0" smtClean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וּבְהוֹצִיאָם אֶת-הַכֶּסֶף הַמּוּבָא בֵּית יְהוָה מָצָא חִלְקִיָּהוּ הַכֹּהֵן </a:t>
            </a:r>
            <a:r>
              <a:rPr lang="he-IL" sz="2000" b="1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אֶת-סֵפֶר תּוֹרַת-יְהוָה בְּיַד-מֹשֶׁה. </a:t>
            </a:r>
          </a:p>
          <a:p>
            <a:pPr marL="0" lvl="0" indent="0">
              <a:buNone/>
            </a:pPr>
            <a:r>
              <a:rPr lang="he-IL" sz="2000" b="1" dirty="0" smtClean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טו</a:t>
            </a:r>
            <a:r>
              <a:rPr lang="he-IL" sz="2000" dirty="0" smtClean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וַיַּעַן חִלְקִיָּהוּ וַיֹּאמֶר אֶל-שָׁפָן הַסּוֹפֵר סֵפֶר הַתּוֹרָה מָצָאתִי בְּבֵית יְהוָה וַיִּתֵּן חִלְקִיָּהוּ אֶת-הַסֵּפֶר אֶל-שָׁפָן. </a:t>
            </a:r>
          </a:p>
          <a:p>
            <a:pPr marL="0" lvl="0" indent="0">
              <a:buNone/>
            </a:pPr>
            <a:r>
              <a:rPr lang="he-IL" sz="2000" b="1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טז</a:t>
            </a:r>
            <a:r>
              <a:rPr lang="he-IL" sz="20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וַיָּבֵא שָׁפָן אֶת-הַסֵּפֶר אֶל-הַמֶּלֶךְ וַיָּשֶׁב עוֹד אֶת-הַמֶּלֶךְ דָּבָר לֵאמֹר כֹּל אֲשֶׁר-נִתַּן בְּיַד-עֲבָדֶיךָ הֵם עֹשִׂים. </a:t>
            </a:r>
            <a:endParaRPr lang="he-IL" sz="2000" dirty="0" smtClean="0">
              <a:solidFill>
                <a:prstClr val="black"/>
              </a:solidFill>
              <a:latin typeface="David" pitchFamily="34" charset="-79"/>
              <a:cs typeface="David" pitchFamily="34" charset="-79"/>
            </a:endParaRPr>
          </a:p>
          <a:p>
            <a:pPr marL="0" lvl="0" indent="0">
              <a:buNone/>
            </a:pPr>
            <a:r>
              <a:rPr lang="he-IL" sz="2000" b="1" dirty="0" smtClean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יז</a:t>
            </a:r>
            <a:r>
              <a:rPr lang="he-IL" sz="2000" dirty="0" smtClean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וַיַּתִּיכוּ אֶת-הַכֶּסֶף הַנִּמְצָא בְּבֵית-יְהוָה וַיִּתְּנוּהוּ עַל-יַד הַמֻּפְקָדִים וְעַל-יַד עוֹשֵׂי הַמְּלָאכָה. </a:t>
            </a:r>
            <a:endParaRPr lang="he-IL" sz="2000" dirty="0" smtClean="0">
              <a:solidFill>
                <a:prstClr val="black"/>
              </a:solidFill>
              <a:latin typeface="David" pitchFamily="34" charset="-79"/>
              <a:cs typeface="David" pitchFamily="34" charset="-79"/>
            </a:endParaRPr>
          </a:p>
          <a:p>
            <a:pPr marL="0" lvl="0" indent="0">
              <a:buNone/>
            </a:pPr>
            <a:r>
              <a:rPr lang="he-IL" sz="2000" b="1" dirty="0" smtClean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יח</a:t>
            </a:r>
            <a:r>
              <a:rPr lang="he-IL" sz="2000" dirty="0" smtClean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וַיַּגֵּד שָׁפָן הַסּוֹפֵר לַמֶּלֶךְ לֵאמֹר סֵפֶר נָתַן לִי חִלְקִיָּהוּ הַכֹּהֵן וַיִּקְרָא-בוֹ שָׁפָן לִפְנֵי הַמֶּלֶךְ. </a:t>
            </a:r>
            <a:endParaRPr lang="he-IL" sz="2000" dirty="0" smtClean="0">
              <a:solidFill>
                <a:prstClr val="black"/>
              </a:solidFill>
              <a:latin typeface="David" pitchFamily="34" charset="-79"/>
              <a:cs typeface="David" pitchFamily="34" charset="-79"/>
            </a:endParaRPr>
          </a:p>
          <a:p>
            <a:pPr marL="0" lvl="0" indent="0">
              <a:buNone/>
            </a:pPr>
            <a:r>
              <a:rPr lang="he-IL" sz="2000" b="1" dirty="0" smtClean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יט</a:t>
            </a:r>
            <a:r>
              <a:rPr lang="he-IL" sz="2000" dirty="0" smtClean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וַיְהִי כִּשְׁמֹעַ הַמֶּלֶךְ אֵת דִּבְרֵי הַתּוֹרָה וַיִּקְרַע אֶת-בְּגָדָיו. </a:t>
            </a:r>
            <a:endParaRPr lang="he-IL" sz="2000" dirty="0" smtClean="0">
              <a:solidFill>
                <a:prstClr val="black"/>
              </a:solidFill>
              <a:latin typeface="David" pitchFamily="34" charset="-79"/>
              <a:cs typeface="David" pitchFamily="34" charset="-79"/>
            </a:endParaRPr>
          </a:p>
          <a:p>
            <a:pPr marL="0" lvl="0" indent="0">
              <a:buNone/>
            </a:pPr>
            <a:r>
              <a:rPr lang="he-IL" sz="2000" b="1" dirty="0" smtClean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כ</a:t>
            </a:r>
            <a:r>
              <a:rPr lang="he-IL" sz="2000" dirty="0" smtClean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וַיְצַו הַמֶּלֶךְ אֶת-חִלְקִיָּהוּ וְאֶת-אֲחִיקָם בֶּן-שָׁפָן וְאֶת-עַבְדּוֹן בֶּן-מִיכָה וְאֵת שָׁפָן הַסּוֹפֵר וְאֵת עֲשָׂיָה עֶבֶד-הַמֶּלֶךְ לֵאמֹר. </a:t>
            </a:r>
            <a:endParaRPr lang="he-IL" sz="2000" dirty="0" smtClean="0">
              <a:solidFill>
                <a:prstClr val="black"/>
              </a:solidFill>
              <a:latin typeface="David" pitchFamily="34" charset="-79"/>
              <a:cs typeface="David" pitchFamily="34" charset="-79"/>
            </a:endParaRPr>
          </a:p>
          <a:p>
            <a:pPr marL="0" lvl="0" indent="0">
              <a:buNone/>
            </a:pPr>
            <a:r>
              <a:rPr lang="he-IL" sz="2000" b="1" dirty="0" smtClean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כא</a:t>
            </a:r>
            <a:r>
              <a:rPr lang="he-IL" sz="2000" dirty="0" smtClean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לְכוּ דִרְשׁוּ אֶת-יְהוָה בַּעֲדִי וּבְעַד הַנִּשְׁאָר בְּיִשְׂרָאֵל וּבִיהוּדָה עַל-דִּבְרֵי הַסֵּפֶר אֲשֶׁר נִמְצָא כִּי-גְדוֹלָה חֲמַת-יְהוָה אֲשֶׁר נִתְּכָה בָנוּ עַל אֲשֶׁר לֹא-שָׁמְרוּ אֲבוֹתֵינוּ אֶת-דְּבַר יְהוָה לַעֲשׂוֹת כְּכָל-הַכָּתוּב עַל-הַסֵּפֶר הַזֶּה. </a:t>
            </a:r>
            <a:endParaRPr lang="he-IL" sz="2000" dirty="0" smtClean="0">
              <a:solidFill>
                <a:prstClr val="black"/>
              </a:solidFill>
              <a:latin typeface="David" pitchFamily="34" charset="-79"/>
              <a:cs typeface="David" pitchFamily="34" charset="-79"/>
            </a:endParaRPr>
          </a:p>
          <a:p>
            <a:pPr marL="0" lvl="0" indent="0">
              <a:buNone/>
            </a:pPr>
            <a:endParaRPr lang="he-IL" sz="2000" dirty="0" smtClean="0">
              <a:solidFill>
                <a:prstClr val="black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8414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94122"/>
          </a:xfrm>
        </p:spPr>
        <p:txBody>
          <a:bodyPr/>
          <a:lstStyle/>
          <a:p>
            <a:r>
              <a:rPr lang="he-IL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נבואת חולדה</a:t>
            </a:r>
            <a:endParaRPr lang="he-IL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94928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he-IL" sz="2400" b="1" dirty="0" smtClean="0">
              <a:solidFill>
                <a:prstClr val="black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כב</a:t>
            </a:r>
            <a:r>
              <a:rPr lang="he-IL" sz="2400" dirty="0" smtClean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וַיֵּלֶךְ חִלְקִיָּהוּ וַאֲשֶׁר הַמֶּלֶךְ אֶל-חֻלְדָּה הַנְּבִיאָה אֵשֶׁת שַׁלֻּם בֶּן-תָּקְהַת בֶּן-חַסְרָה שׁוֹמֵר הַבְּגָדִים וְהִיא יוֹשֶׁבֶת בִּירוּשָׁלִַם בַּמִּשְׁנֶה וַיְדַבְּרוּ אֵלֶיהָ כָּזֹאת. </a:t>
            </a:r>
          </a:p>
          <a:p>
            <a:pPr marL="0" lvl="0" indent="0">
              <a:buNone/>
            </a:pPr>
            <a:r>
              <a:rPr lang="he-IL" sz="2400" b="1" dirty="0" smtClean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כג</a:t>
            </a:r>
            <a:r>
              <a:rPr lang="he-IL" sz="2400" dirty="0" smtClean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וַתֹּאמֶר לָהֶם כֹּה-אָמַר יְהוָה אֱלֹהֵי יִשְׂרָאֵל אִמְרוּ לָאִישׁ אֲשֶׁר-שָׁלַח אֶתְכֶם אֵלָי. </a:t>
            </a:r>
          </a:p>
          <a:p>
            <a:pPr marL="0" lvl="0" indent="0">
              <a:buNone/>
            </a:pPr>
            <a:r>
              <a:rPr lang="he-IL" sz="2400" b="1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כד</a:t>
            </a:r>
            <a:r>
              <a:rPr lang="he-IL" sz="24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כֹּה אָמַר יְהוָה הִנְנִי מֵבִיא רָעָה עַל-הַמָּקוֹם הַזֶּה וְעַל-יוֹשְׁבָיו אֵת כָּל-הָאָלוֹת הַכְּתוּבוֹת עַל-הַסֵּפֶר אֲשֶׁר קָרְאוּ לִפְנֵי מֶלֶךְ יְהוּדָה. </a:t>
            </a:r>
          </a:p>
          <a:p>
            <a:pPr marL="0" lvl="0" indent="0">
              <a:buNone/>
            </a:pPr>
            <a:r>
              <a:rPr lang="he-IL" sz="2400" b="1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כה</a:t>
            </a:r>
            <a:r>
              <a:rPr lang="he-IL" sz="24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תַּחַת אֲשֶׁר עֲזָבוּנִי וַיְקַטְּרוּ לֵאלֹהִים אֲחֵרִים לְמַעַן הַכְעִיסֵנִי בְּכֹל מַעֲשֵׂי יְדֵיהֶם וְתִתַּךְ חֲמָתִי בַּמָּקוֹם הַזֶּה וְלֹא תִכְבֶּה. </a:t>
            </a:r>
          </a:p>
          <a:p>
            <a:pPr marL="0" lvl="0" indent="0">
              <a:buNone/>
            </a:pPr>
            <a:r>
              <a:rPr lang="he-IL" sz="2400" b="1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כו</a:t>
            </a:r>
            <a:r>
              <a:rPr lang="he-IL" sz="24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וְאֶל-מֶלֶךְ יְהוּדָה הַשֹּׁלֵחַ אֶתְכֶם לִדְרוֹשׁ בַּיהוָה כֹּה תֹאמְרוּ אֵלָיו כֹּה-אָמַר יְהוָה אֱלֹהֵי יִשְׂרָאֵל הַדְּבָרִים אֲשֶׁר שָׁמָעְתָּ. </a:t>
            </a:r>
          </a:p>
          <a:p>
            <a:pPr marL="0" lvl="0" indent="0">
              <a:buNone/>
            </a:pPr>
            <a:r>
              <a:rPr lang="he-IL" sz="2400" b="1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כז</a:t>
            </a:r>
            <a:r>
              <a:rPr lang="he-IL" sz="24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יַעַן רַךְ-לְבָבְךָ וַתִּכָּנַע מִלִּפְנֵי אֱלֹהִים בְּשָׁמְעֲךָ אֶת-דְּבָרָיו עַל-הַמָּקוֹם הַזֶּה וְעַל-יֹשְׁבָיו וַתִּכָּנַע לְפָנַי וַתִּקְרַע אֶת-בְּגָדֶיךָ וַתֵּבְךְּ לְפָנָי וְגַם-אֲנִי שָׁמַעְתִּי נְאֻם-יְהוָה. </a:t>
            </a:r>
          </a:p>
          <a:p>
            <a:pPr marL="0" lvl="0" indent="0">
              <a:buNone/>
            </a:pPr>
            <a:r>
              <a:rPr lang="he-IL" sz="2400" b="1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כח</a:t>
            </a:r>
            <a:r>
              <a:rPr lang="he-IL" sz="24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הִנְנִי אֹסִפְךָ אֶל-אֲבֹתֶיךָ וְנֶאֱסַפְתָּ אֶל-קִבְרוֹתֶיךָ בְּשָׁלוֹם וְלֹא-תִרְאֶינָה עֵינֶיךָ בְּכֹל הָרָעָה אֲשֶׁר אֲנִי מֵבִיא עַל-הַמָּקוֹם הַזֶּה וְעַל-יֹשְׁבָיו וַיָּשִׁיבוּ אֶת-הַמֶּלֶךְ דָּבָר. </a:t>
            </a:r>
          </a:p>
        </p:txBody>
      </p:sp>
    </p:spTree>
    <p:extLst>
      <p:ext uri="{BB962C8B-B14F-4D97-AF65-F5344CB8AC3E}">
        <p14:creationId xmlns:p14="http://schemas.microsoft.com/office/powerpoint/2010/main" val="198077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Teshuva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Continues</a:t>
            </a:r>
            <a:endParaRPr lang="he-IL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he-IL" b="1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כט</a:t>
            </a:r>
            <a:r>
              <a:rPr lang="he-IL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וַיִּשְׁלַח הַמֶּלֶךְ וַיֶּאֱסֹף אֶת-כָּל-זִקְנֵי יְהוּדָה וִירוּשָׁלִָם. </a:t>
            </a:r>
          </a:p>
          <a:p>
            <a:pPr marL="0" lvl="0" indent="0">
              <a:buNone/>
            </a:pPr>
            <a:r>
              <a:rPr lang="he-IL" b="1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ל</a:t>
            </a:r>
            <a:r>
              <a:rPr lang="he-IL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וַיַּעַל הַמֶּלֶךְ בֵּית-יְהוָה וְכָל-אִישׁ יְהוּדָה וְיֹשְׁבֵי יְרוּשָׁלִַם וְהַכֹּהֲנִים וְהַלְוִיִּם וְכָל-הָעָם מִגָּדוֹל וְעַד-קָטָן וַיִּקְרָא בְאָזְנֵיהֶם אֶת-כָּל-דִּבְרֵי סֵפֶר הַבְּרִית הַנִּמְצָא בֵּית יְהוָה.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he-IL" b="1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לא</a:t>
            </a:r>
            <a:r>
              <a:rPr lang="he-IL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וַיַּעֲמֹד הַמֶּלֶךְ עַל-עָמְדוֹ וַיִּכְרֹת אֶת-הַבְּרִית לִפְנֵי יְהוָה לָלֶכֶת </a:t>
            </a:r>
            <a:r>
              <a:rPr lang="he-IL" dirty="0" smtClean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אַחֲרֵי יְהוָה </a:t>
            </a:r>
            <a:r>
              <a:rPr lang="he-IL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וְלִשְׁמוֹר אֶת-מִצְו‍ֹתָיו וְעֵדְו‍ֹתָיו וְחֻקָּיו בְּכָל-לְבָבוֹ </a:t>
            </a:r>
            <a:r>
              <a:rPr lang="he-IL" dirty="0" smtClean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וּבְכָל-נַפְשׁוֹ לַעֲשׂוֹת </a:t>
            </a:r>
            <a:r>
              <a:rPr lang="he-IL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אֶת-דִּבְרֵי הַבְּרִית הַכְּתוּבִים עַל-הַסֵּפֶר הַזֶּה. </a:t>
            </a:r>
          </a:p>
          <a:p>
            <a:pPr marL="0" lvl="0" indent="0">
              <a:buNone/>
            </a:pPr>
            <a:r>
              <a:rPr lang="he-IL" b="1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לב</a:t>
            </a:r>
            <a:r>
              <a:rPr lang="he-IL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וַיַּעֲמֵד אֵת כָּל-הַנִּמְצָא בִירוּשָׁלִַם וּבִנְיָמִן וַיַּעֲשׂוּ יוֹשְׁבֵי יְרוּשָׁלִַם כִּבְרִית אֱלֹהִים אֱלֹהֵי אֲבוֹתֵיהֶם. </a:t>
            </a:r>
          </a:p>
          <a:p>
            <a:pPr marL="0" lvl="0" indent="0">
              <a:buNone/>
            </a:pPr>
            <a:r>
              <a:rPr lang="he-IL" b="1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לג</a:t>
            </a:r>
            <a:r>
              <a:rPr lang="he-IL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וַיָּסַר יֹאשִׁיָּהוּ אֶת-כָּל-הַתֹּעֵבוֹת מִכָּל-הָאֲרָצוֹת אֲשֶׁר לִבְנֵי יִשְׂרָאֵל וַיַּעֲבֵד אֵת כָּל-הַנִּמְצָא בְּיִשְׂרָאֵל לַעֲבוֹד אֶת-יְהוָה אֱלֹהֵיהֶם כָּל-יָמָיו לֹא סָרוּ מֵאַחֲרֵי יְהוָה אֱלֹהֵי אֲבוֹתֵיהֶם.</a:t>
            </a:r>
            <a:endParaRPr lang="he-IL" sz="8800" dirty="0">
              <a:solidFill>
                <a:prstClr val="black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6306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GB" dirty="0" smtClean="0"/>
              <a:t>Opening scene…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e-IL" sz="4000" u="sng" dirty="0" smtClean="0">
                <a:latin typeface="David" pitchFamily="34" charset="-79"/>
                <a:cs typeface="David" pitchFamily="34" charset="-79"/>
              </a:rPr>
              <a:t>ירמיהו פרק כח</a:t>
            </a:r>
          </a:p>
          <a:p>
            <a:pPr marL="0" indent="0">
              <a:buNone/>
            </a:pPr>
            <a:r>
              <a:rPr lang="he-IL" sz="2700" b="1" dirty="0" smtClean="0">
                <a:latin typeface="David" pitchFamily="34" charset="-79"/>
                <a:cs typeface="David" pitchFamily="34" charset="-79"/>
              </a:rPr>
              <a:t>א</a:t>
            </a:r>
            <a:r>
              <a:rPr lang="he-IL" sz="27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700" b="1" dirty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וַיְהִי בַּשָּׁנָה הַהִיא בְּרֵאשִׁית מַמְלֶכֶת צִדְקִיָּה מֶלֶךְ-יְהוּדָה </a:t>
            </a:r>
            <a:r>
              <a:rPr lang="he-IL" sz="2700" b="1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בַּשָּׁנָה </a:t>
            </a:r>
            <a:r>
              <a:rPr lang="he-IL" sz="2700" b="1" dirty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הָרְבִעִית בַּחֹדֶשׁ הַחֲמִישִׁי </a:t>
            </a:r>
            <a:r>
              <a:rPr lang="he-IL" sz="2700" dirty="0">
                <a:latin typeface="David" pitchFamily="34" charset="-79"/>
                <a:cs typeface="David" pitchFamily="34" charset="-79"/>
              </a:rPr>
              <a:t>אָמַר אֵלַי </a:t>
            </a:r>
            <a:r>
              <a:rPr lang="he-IL" sz="2700" b="1" dirty="0">
                <a:solidFill>
                  <a:schemeClr val="accent3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חֲנַנְיָה בֶן-עַזּוּר הַנָּבִיא </a:t>
            </a:r>
            <a:r>
              <a:rPr lang="he-IL" sz="2700" dirty="0">
                <a:latin typeface="David" pitchFamily="34" charset="-79"/>
                <a:cs typeface="David" pitchFamily="34" charset="-79"/>
              </a:rPr>
              <a:t>אֲשֶׁר מִגִּבְעוֹן בְּבֵית יְהוָה לְעֵינֵי הַכֹּהֲנִים וְכָל-הָעָם לֵאמֹר. </a:t>
            </a:r>
            <a:endParaRPr lang="he-IL" sz="27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700" b="1" dirty="0" smtClean="0">
                <a:latin typeface="David" pitchFamily="34" charset="-79"/>
                <a:cs typeface="David" pitchFamily="34" charset="-79"/>
              </a:rPr>
              <a:t>ב</a:t>
            </a:r>
            <a:r>
              <a:rPr lang="he-IL" sz="27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700" b="1" dirty="0">
                <a:solidFill>
                  <a:schemeClr val="accent2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כֹּה-אָמַר יְהוָה </a:t>
            </a:r>
            <a:r>
              <a:rPr lang="he-IL" sz="2700" dirty="0">
                <a:latin typeface="David" pitchFamily="34" charset="-79"/>
                <a:cs typeface="David" pitchFamily="34" charset="-79"/>
              </a:rPr>
              <a:t>צְבָאוֹת אֱלֹהֵי יִשְׂרָאֵל לֵאמֹר שָׁבַרְתִּי אֶת-עֹל מֶלֶךְ בָּבֶל. </a:t>
            </a:r>
            <a:endParaRPr lang="he-IL" sz="27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700" b="1" dirty="0" smtClean="0">
                <a:latin typeface="David" pitchFamily="34" charset="-79"/>
                <a:cs typeface="David" pitchFamily="34" charset="-79"/>
              </a:rPr>
              <a:t>ג</a:t>
            </a:r>
            <a:r>
              <a:rPr lang="he-IL" sz="27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700" b="1" dirty="0">
                <a:solidFill>
                  <a:schemeClr val="accent1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בְּעוֹד שְׁנָתַיִם יָמִים </a:t>
            </a:r>
            <a:r>
              <a:rPr lang="he-IL" sz="2700" dirty="0">
                <a:latin typeface="David" pitchFamily="34" charset="-79"/>
                <a:cs typeface="David" pitchFamily="34" charset="-79"/>
              </a:rPr>
              <a:t>אֲנִי מֵשִׁיב אֶל-הַמָּקוֹם הַזֶּה אֶת-כָּל-כְּלֵי בֵּית יְהוָה אֲשֶׁר לָקַח נְבוּכַדְנֶאצַּר מֶלֶךְ-בָּבֶל מִן-הַמָּקוֹם הַזֶּה וַיְבִיאֵם בָּבֶל. </a:t>
            </a:r>
            <a:endParaRPr lang="he-IL" sz="27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700" b="1" dirty="0" smtClean="0">
                <a:latin typeface="David" pitchFamily="34" charset="-79"/>
                <a:cs typeface="David" pitchFamily="34" charset="-79"/>
              </a:rPr>
              <a:t>ד</a:t>
            </a:r>
            <a:r>
              <a:rPr lang="he-IL" sz="27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700" dirty="0">
                <a:latin typeface="David" pitchFamily="34" charset="-79"/>
                <a:cs typeface="David" pitchFamily="34" charset="-79"/>
              </a:rPr>
              <a:t>וְאֶת-יְכָנְיָה בֶן-יְהוֹיָקִים מֶלֶךְ-יְהוּדָה וְאֶת-כָּל-גָּלוּת יְהוּדָה הַבָּאִים בָּבֶלָה אֲנִי מֵשִׁיב אֶל-הַמָּקוֹם הַזֶּה נְאֻם-יְהוָה כִּי אֶשְׁבֹּר אֶת-עֹל מֶלֶךְ בָּבֶל. </a:t>
            </a:r>
            <a:endParaRPr lang="he-IL" sz="27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1800" dirty="0"/>
              <a:t/>
            </a:r>
            <a:br>
              <a:rPr lang="he-IL" sz="1800" dirty="0"/>
            </a:br>
            <a:r>
              <a:rPr lang="he-IL" sz="1800" dirty="0"/>
              <a:t/>
            </a:r>
            <a:br>
              <a:rPr lang="he-IL" sz="1800" dirty="0"/>
            </a:br>
            <a:endParaRPr lang="he-IL" sz="1800" u="sng" dirty="0"/>
          </a:p>
        </p:txBody>
      </p:sp>
      <p:sp>
        <p:nvSpPr>
          <p:cNvPr id="4" name="Up Arrow 3"/>
          <p:cNvSpPr/>
          <p:nvPr/>
        </p:nvSpPr>
        <p:spPr>
          <a:xfrm rot="19941656">
            <a:off x="1475656" y="1268760"/>
            <a:ext cx="576064" cy="432048"/>
          </a:xfrm>
          <a:prstGeom prst="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Oval 4"/>
          <p:cNvSpPr/>
          <p:nvPr/>
        </p:nvSpPr>
        <p:spPr>
          <a:xfrm>
            <a:off x="395536" y="404664"/>
            <a:ext cx="1872208" cy="75512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תאריך</a:t>
            </a:r>
            <a:endParaRPr lang="he-IL" dirty="0"/>
          </a:p>
        </p:txBody>
      </p:sp>
      <p:sp>
        <p:nvSpPr>
          <p:cNvPr id="7" name="Bent Arrow 6"/>
          <p:cNvSpPr/>
          <p:nvPr/>
        </p:nvSpPr>
        <p:spPr>
          <a:xfrm rot="10800000">
            <a:off x="6909308" y="3361184"/>
            <a:ext cx="504056" cy="216024"/>
          </a:xfrm>
          <a:prstGeom prst="ben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932040" y="3361466"/>
            <a:ext cx="1789495" cy="31984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נביא שקר ?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0766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יאשיהו המלך</a:t>
            </a:r>
            <a:endParaRPr lang="he-IL" sz="4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0911744"/>
              </p:ext>
            </p:extLst>
          </p:nvPr>
        </p:nvGraphicFramePr>
        <p:xfrm>
          <a:off x="467545" y="1628802"/>
          <a:ext cx="8280919" cy="4680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9659"/>
                <a:gridCol w="2760630"/>
                <a:gridCol w="2760630"/>
              </a:tblGrid>
              <a:tr h="69020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r>
                        <a:rPr lang="en-GB" sz="2000" dirty="0" smtClean="0">
                          <a:effectLst/>
                        </a:rPr>
                        <a:t>Event</a:t>
                      </a:r>
                      <a:endParaRPr lang="en-US" sz="2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Age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שנת מלך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5886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מלך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8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5886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תשובה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16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8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5886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טיהור הארץ מע"ז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20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12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354851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Renovated Temple</a:t>
                      </a:r>
                      <a:endParaRPr lang="en-US" sz="2000">
                        <a:effectLst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מצאו ספר תורת משה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26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18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5886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מות המלך במגידו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39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31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560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Yirmiyahu’s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Career</a:t>
            </a:r>
            <a:br>
              <a:rPr lang="en-GB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e-IL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u="sng" dirty="0" smtClean="0">
                <a:latin typeface="David" pitchFamily="34" charset="-79"/>
                <a:cs typeface="David" pitchFamily="34" charset="-79"/>
              </a:rPr>
              <a:t>ירמיהו </a:t>
            </a:r>
            <a:r>
              <a:rPr lang="he-IL" u="sng" dirty="0">
                <a:latin typeface="David" pitchFamily="34" charset="-79"/>
                <a:cs typeface="David" pitchFamily="34" charset="-79"/>
              </a:rPr>
              <a:t>פרק </a:t>
            </a:r>
            <a:r>
              <a:rPr lang="he-IL" u="sng" dirty="0" smtClean="0">
                <a:latin typeface="David" pitchFamily="34" charset="-79"/>
                <a:cs typeface="David" pitchFamily="34" charset="-79"/>
              </a:rPr>
              <a:t>א</a:t>
            </a:r>
            <a:endParaRPr lang="he-IL" u="sng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e-IL" b="1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דִּבְרֵי יִרְמְיָהוּ בֶּן-חִלְקִיָּהוּ מִן-הַכֹּהֲנִים אֲשֶׁר בַּעֲנָתוֹת בְּאֶרֶץ בִּנְיָמִן.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אֲשֶׁר הָיָה דְבַר-יְהוָה אֵלָיו </a:t>
            </a:r>
            <a:r>
              <a:rPr lang="he-IL" b="1" dirty="0">
                <a:solidFill>
                  <a:schemeClr val="accent3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בִּימֵי יֹאשִׁיָּהוּ בֶן-אָמוֹן מֶלֶךְ יְהוּדָה בִּשְׁלֹשׁ-עֶשְׂרֵה שָׁנָה לְמָלְכוֹ</a:t>
            </a:r>
            <a:r>
              <a:rPr lang="he-IL" dirty="0">
                <a:latin typeface="David" pitchFamily="34" charset="-79"/>
                <a:cs typeface="David" pitchFamily="34" charset="-79"/>
              </a:rPr>
              <a:t>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ג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וַיְהִי בִּימֵי יְהוֹיָקִים בֶּן-יֹאשִׁיָּהוּ מֶלֶךְ יְהוּדָה עַד-תֹּם עַשְׁתֵּי עֶשְׂרֵה שָׁנָה לְצִדְקִיָּהוּ בֶן-יֹאשִׁיָּהוּ מֶלֶךְ יְהוּדָה עַד-גְּלוֹת יְרוּשָׁלִַם בַּחֹדֶשׁ הַחֲמִישִׁי.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67544" y="3789040"/>
            <a:ext cx="2664296" cy="64807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he-IL" dirty="0" smtClean="0"/>
              <a:t>ירמיהו</a:t>
            </a:r>
            <a:r>
              <a:rPr lang="en-GB" dirty="0"/>
              <a:t> </a:t>
            </a:r>
            <a:r>
              <a:rPr lang="en-GB" dirty="0" smtClean="0"/>
              <a:t>is the influence behind </a:t>
            </a:r>
            <a:r>
              <a:rPr lang="he-IL" dirty="0" smtClean="0"/>
              <a:t>יאשיהו</a:t>
            </a:r>
            <a:r>
              <a:rPr lang="en-GB" dirty="0" smtClean="0"/>
              <a:t>‘s reform</a:t>
            </a:r>
            <a:endParaRPr lang="he-IL" dirty="0"/>
          </a:p>
        </p:txBody>
      </p:sp>
      <p:sp>
        <p:nvSpPr>
          <p:cNvPr id="7" name="Down Arrow 6"/>
          <p:cNvSpPr/>
          <p:nvPr/>
        </p:nvSpPr>
        <p:spPr>
          <a:xfrm rot="3254465">
            <a:off x="3294652" y="3745078"/>
            <a:ext cx="293380" cy="533239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7404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0">
              <a:buNone/>
            </a:pPr>
            <a:endParaRPr lang="en-GB" sz="4400" dirty="0" smtClean="0"/>
          </a:p>
          <a:p>
            <a:pPr marL="0" indent="0" algn="ctr" rtl="0">
              <a:buNone/>
            </a:pPr>
            <a:r>
              <a:rPr lang="en-GB" sz="4400" dirty="0" smtClean="0"/>
              <a:t>With the fall of the Assyrian empire what will </a:t>
            </a:r>
            <a:r>
              <a:rPr lang="he-IL" sz="4400" dirty="0" smtClean="0"/>
              <a:t>יאשיהו</a:t>
            </a:r>
            <a:r>
              <a:rPr lang="en-GB" sz="4400" dirty="0" smtClean="0"/>
              <a:t>‘s policy be?</a:t>
            </a:r>
            <a:endParaRPr lang="he-IL" sz="4400" dirty="0"/>
          </a:p>
        </p:txBody>
      </p:sp>
    </p:spTree>
    <p:extLst>
      <p:ext uri="{BB962C8B-B14F-4D97-AF65-F5344CB8AC3E}">
        <p14:creationId xmlns:p14="http://schemas.microsoft.com/office/powerpoint/2010/main" val="21416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0">
              <a:buNone/>
            </a:pPr>
            <a:endParaRPr lang="en-US" dirty="0" smtClean="0"/>
          </a:p>
          <a:p>
            <a:pPr marL="0" indent="0" algn="ctr" rtl="0">
              <a:buNone/>
            </a:pPr>
            <a:endParaRPr lang="en-US" dirty="0"/>
          </a:p>
          <a:p>
            <a:pPr marL="0" indent="0" algn="ctr" rtl="0">
              <a:buNone/>
            </a:pPr>
            <a:r>
              <a:rPr lang="en-US" dirty="0" smtClean="0"/>
              <a:t>Is </a:t>
            </a:r>
            <a:r>
              <a:rPr lang="en-US" dirty="0"/>
              <a:t>the religious revival part of nationalism? </a:t>
            </a:r>
            <a:endParaRPr lang="en-US" dirty="0" smtClean="0"/>
          </a:p>
          <a:p>
            <a:pPr marL="0" indent="0" algn="ctr" rtl="0">
              <a:buNone/>
            </a:pPr>
            <a:r>
              <a:rPr lang="en-US" dirty="0" smtClean="0"/>
              <a:t>Or </a:t>
            </a:r>
            <a:r>
              <a:rPr lang="en-US" dirty="0"/>
              <a:t>is the nationalism part of religious revival?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3694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he-IL" u="sng" dirty="0" smtClean="0">
                <a:cs typeface="David" pitchFamily="34" charset="-79"/>
              </a:rPr>
              <a:t>פרק כח</a:t>
            </a:r>
            <a:r>
              <a:rPr lang="en-GB" u="sng" dirty="0" smtClean="0">
                <a:cs typeface="David" pitchFamily="34" charset="-79"/>
              </a:rPr>
              <a:t> continued</a:t>
            </a:r>
            <a:endParaRPr lang="he-IL" u="sng" dirty="0"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1256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he-IL" sz="2400" b="1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ה</a:t>
            </a:r>
            <a:r>
              <a:rPr lang="he-IL" sz="24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וַיֹּאמֶר </a:t>
            </a:r>
            <a:r>
              <a:rPr lang="he-IL" sz="2400" b="1" dirty="0">
                <a:solidFill>
                  <a:srgbClr val="9BBB59">
                    <a:lumMod val="75000"/>
                  </a:srgbClr>
                </a:solidFill>
                <a:latin typeface="David" pitchFamily="34" charset="-79"/>
                <a:cs typeface="David" pitchFamily="34" charset="-79"/>
              </a:rPr>
              <a:t>יִרְמְיָה הַנָּבִיא </a:t>
            </a:r>
            <a:r>
              <a:rPr lang="he-IL" sz="24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אֶל-חֲנַנְיָה הַנָּבִיא </a:t>
            </a:r>
            <a:r>
              <a:rPr lang="he-IL" sz="2400" b="1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לְעֵינֵי הַכֹּהֲנִים וּלְעֵינֵי כָל-הָעָם הָעֹמְדִים בְּבֵית יְהוָה. </a:t>
            </a:r>
          </a:p>
          <a:p>
            <a:pPr marL="0" lvl="0" indent="0">
              <a:buNone/>
            </a:pPr>
            <a:r>
              <a:rPr lang="he-IL" sz="2400" b="1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ו</a:t>
            </a:r>
            <a:r>
              <a:rPr lang="he-IL" sz="24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וַיֹּאמֶר יִרְמְיָה הַנָּבִיא </a:t>
            </a:r>
            <a:r>
              <a:rPr lang="he-IL" sz="2400" b="1" dirty="0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אָמֵן</a:t>
            </a:r>
            <a:r>
              <a:rPr lang="he-IL" sz="24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כֵּן יַעֲשֶׂה יְהוָה יָקֵם יְהוָה אֶת-דְּבָרֶיךָ אֲשֶׁר נִבֵּאתָ לְהָשִׁיב כְּלֵי בֵית-יְהוָה וְכָל-הַגּוֹלָה מִבָּבֶל אֶל-הַמָּקוֹם הַזֶּה. </a:t>
            </a:r>
          </a:p>
          <a:p>
            <a:pPr marL="0" lvl="0" indent="0">
              <a:buNone/>
            </a:pPr>
            <a:r>
              <a:rPr lang="he-IL" sz="2400" b="1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ז</a:t>
            </a:r>
            <a:r>
              <a:rPr lang="he-IL" sz="24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אַךְ</a:t>
            </a:r>
            <a:r>
              <a:rPr lang="he-IL" sz="24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-שְׁמַע-נָא הַדָּבָר הַזֶּה אֲשֶׁר אָנֹכִי דֹּבֵר בְּאָזְנֶיךָ וּבְאָזְנֵי כָּל-הָעָם. </a:t>
            </a:r>
          </a:p>
          <a:p>
            <a:pPr marL="0" lvl="0" indent="0">
              <a:buNone/>
            </a:pPr>
            <a:r>
              <a:rPr lang="he-IL" sz="2400" b="1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ח</a:t>
            </a:r>
            <a:r>
              <a:rPr lang="he-IL" sz="24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הַנְּבִיאִים אֲשֶׁר הָיוּ לְפָנַי וּלְפָנֶיךָ מִן-הָעוֹלָם וַיִּנָּבְאוּ אֶל-אֲרָצוֹת רַבּוֹת וְעַל-מַמְלָכוֹת גְּדֹלוֹת לְמִלְחָמָה וּלְרָעָה וּלְדָבֶר. </a:t>
            </a:r>
          </a:p>
          <a:p>
            <a:pPr marL="0" lvl="0" indent="0">
              <a:buNone/>
            </a:pPr>
            <a:r>
              <a:rPr lang="he-IL" sz="2400" b="1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ט</a:t>
            </a:r>
            <a:r>
              <a:rPr lang="he-IL" sz="24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הַנָּבִיא אֲשֶׁר יִנָּבֵא לְשָׁלוֹם בְּבֹא דְּבַר הַנָּבִיא יִוָּדַע הַנָּבִיא אֲשֶׁר-שְׁלָחוֹ יְהוָה בֶּאֱמֶת. </a:t>
            </a:r>
          </a:p>
          <a:p>
            <a:pPr marL="0" lvl="0" indent="0">
              <a:buNone/>
            </a:pPr>
            <a:r>
              <a:rPr lang="he-IL" sz="2400" b="1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י</a:t>
            </a:r>
            <a:r>
              <a:rPr lang="he-IL" sz="24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וַיִּקַּח חֲנַנְיָה הַנָּבִיא אֶת-הַמּוֹטָה מֵעַל צַוַּאר יִרְמְיָה הַנָּבִיא וַיִּשְׁבְּרֵהוּ. </a:t>
            </a:r>
          </a:p>
          <a:p>
            <a:pPr marL="0" lvl="0" indent="0">
              <a:buNone/>
            </a:pPr>
            <a:r>
              <a:rPr lang="he-IL" sz="2400" b="1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יא</a:t>
            </a:r>
            <a:r>
              <a:rPr lang="he-IL" sz="24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וַיֹּאמֶר חֲנַנְיָה לְעֵינֵי כָל-הָעָם לֵאמֹר כֹּה אָמַר יְהוָה כָּכָה אֶשְׁבֹּר אֶת-עֹל נְבֻכַדְנֶאצַּר מֶלֶךְ-בָּבֶל בְּעוֹד שְׁנָתַיִם יָמִים מֵעַל צַוַּאר כָּל-הַגּוֹיִם וַיֵּלֶךְ יִרְמְיָה הַנָּבִיא לְדַרְכּוֹ.</a:t>
            </a:r>
            <a:r>
              <a:rPr lang="he-IL" sz="1800" dirty="0">
                <a:solidFill>
                  <a:prstClr val="black"/>
                </a:solidFill>
              </a:rPr>
              <a:t/>
            </a:r>
            <a:br>
              <a:rPr lang="he-IL" sz="1800" dirty="0">
                <a:solidFill>
                  <a:prstClr val="black"/>
                </a:solidFill>
              </a:rPr>
            </a:br>
            <a:endParaRPr lang="he-IL" sz="4400" dirty="0"/>
          </a:p>
        </p:txBody>
      </p:sp>
      <p:sp>
        <p:nvSpPr>
          <p:cNvPr id="5" name="Bent-Up Arrow 4"/>
          <p:cNvSpPr/>
          <p:nvPr/>
        </p:nvSpPr>
        <p:spPr>
          <a:xfrm rot="5400000">
            <a:off x="1721878" y="1729670"/>
            <a:ext cx="234025" cy="264154"/>
          </a:xfrm>
          <a:prstGeom prst="bentUp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Rectangle 5"/>
          <p:cNvSpPr/>
          <p:nvPr/>
        </p:nvSpPr>
        <p:spPr>
          <a:xfrm>
            <a:off x="2123728" y="1744734"/>
            <a:ext cx="1584176" cy="27110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כולם היו שם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2191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87524" y="4221088"/>
            <a:ext cx="8568952" cy="936104"/>
          </a:xfrm>
        </p:spPr>
        <p:txBody>
          <a:bodyPr/>
          <a:lstStyle/>
          <a:p>
            <a:pPr rtl="0"/>
            <a:r>
              <a:rPr lang="en-GB" dirty="0" smtClean="0">
                <a:solidFill>
                  <a:schemeClr val="tx1"/>
                </a:solidFill>
              </a:rPr>
              <a:t>The Last </a:t>
            </a:r>
            <a:r>
              <a:rPr lang="en-GB" dirty="0">
                <a:solidFill>
                  <a:schemeClr val="tx1"/>
                </a:solidFill>
              </a:rPr>
              <a:t>K</a:t>
            </a:r>
            <a:r>
              <a:rPr lang="en-GB" dirty="0" smtClean="0">
                <a:solidFill>
                  <a:schemeClr val="tx1"/>
                </a:solidFill>
              </a:rPr>
              <a:t>ings of Yehuda - The </a:t>
            </a:r>
            <a:r>
              <a:rPr lang="he-IL" dirty="0" smtClean="0">
                <a:solidFill>
                  <a:schemeClr val="tx1"/>
                </a:solidFill>
              </a:rPr>
              <a:t>חורבן</a:t>
            </a:r>
            <a:r>
              <a:rPr lang="en-GB" dirty="0" smtClean="0">
                <a:solidFill>
                  <a:schemeClr val="tx1"/>
                </a:solidFill>
              </a:rPr>
              <a:t> as a Process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988" y="1512826"/>
            <a:ext cx="411202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avid" pitchFamily="34" charset="-79"/>
                <a:cs typeface="David" pitchFamily="34" charset="-79"/>
              </a:rPr>
              <a:t>מלכים ב </a:t>
            </a:r>
          </a:p>
          <a:p>
            <a:pPr algn="ctr"/>
            <a:r>
              <a:rPr lang="he-IL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avid" pitchFamily="34" charset="-79"/>
                <a:cs typeface="David" pitchFamily="34" charset="-79"/>
              </a:rPr>
              <a:t>פרקים </a:t>
            </a:r>
            <a:r>
              <a:rPr lang="he-IL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avid" pitchFamily="34" charset="-79"/>
                <a:cs typeface="David" pitchFamily="34" charset="-79"/>
              </a:rPr>
              <a:t>כא - כה</a:t>
            </a:r>
            <a:endParaRPr lang="he-IL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108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>
                <a:solidFill>
                  <a:schemeClr val="tx1"/>
                </a:solidFill>
              </a:rPr>
              <a:t>מנשה בן חזקיהו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12255" y="2204864"/>
            <a:ext cx="21194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avid" pitchFamily="34" charset="-79"/>
                <a:cs typeface="David" pitchFamily="34" charset="-79"/>
              </a:rPr>
              <a:t>פרק כא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7619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u="sng" dirty="0" smtClean="0">
                <a:latin typeface="David" pitchFamily="34" charset="-79"/>
                <a:cs typeface="David" pitchFamily="34" charset="-79"/>
              </a:rPr>
              <a:t>מנשה בן חזקיהו</a:t>
            </a:r>
            <a:endParaRPr lang="he-IL" u="sng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2200" b="1" dirty="0">
                <a:latin typeface="David" pitchFamily="34" charset="-79"/>
                <a:cs typeface="David" pitchFamily="34" charset="-79"/>
              </a:rPr>
              <a:t>א</a:t>
            </a:r>
            <a:r>
              <a:rPr lang="he-IL" sz="2200" dirty="0">
                <a:latin typeface="David" pitchFamily="34" charset="-79"/>
                <a:cs typeface="David" pitchFamily="34" charset="-79"/>
              </a:rPr>
              <a:t> בֶּן-שְׁתֵּים עֶשְׂרֵה שָׁנָה </a:t>
            </a:r>
            <a:r>
              <a:rPr lang="he-IL" sz="2200" b="1" dirty="0">
                <a:solidFill>
                  <a:schemeClr val="accent3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מְנַשֶּׁה </a:t>
            </a:r>
            <a:r>
              <a:rPr lang="he-IL" sz="2200" dirty="0">
                <a:latin typeface="David" pitchFamily="34" charset="-79"/>
                <a:cs typeface="David" pitchFamily="34" charset="-79"/>
              </a:rPr>
              <a:t>בְמָלְכוֹ וַחֲמִשִּׁים וְחָמֵשׁ שָׁנָה מָלַךְ בִּירוּשָׁלִָם וְשֵׁם אִמּוֹ חֶפְצִי-בָהּ. </a:t>
            </a:r>
            <a:endParaRPr lang="he-IL" sz="22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 smtClean="0">
                <a:latin typeface="David" pitchFamily="34" charset="-79"/>
                <a:cs typeface="David" pitchFamily="34" charset="-79"/>
              </a:rPr>
              <a:t>ב</a:t>
            </a:r>
            <a:r>
              <a:rPr lang="he-IL" sz="22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וַיַּעַשׂ הָרַע בְּעֵינֵי יְהוָה כְּתוֹעֲבֹת הַגּוֹיִם אֲשֶׁר הוֹרִישׁ יְהוָה מִפְּנֵי בְּנֵי יִשְׂרָאֵל. </a:t>
            </a:r>
            <a:endParaRPr lang="he-IL" sz="2200" b="1" dirty="0" smtClean="0">
              <a:solidFill>
                <a:schemeClr val="accent4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 smtClean="0">
                <a:latin typeface="David" pitchFamily="34" charset="-79"/>
                <a:cs typeface="David" pitchFamily="34" charset="-79"/>
              </a:rPr>
              <a:t>ג</a:t>
            </a:r>
            <a:r>
              <a:rPr lang="he-IL" sz="22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200" dirty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וַיָּשָׁב וַיִּבֶן אֶת-הַבָּמוֹת אֲשֶׁר אִבַּד חִזְקִיָּהוּ אָבִיו וַיָּקֶם מִזְבְּחֹת לַבַּעַל וַיַּעַשׂ אֲשֵׁרָה כַּאֲשֶׁר עָשָׂה אַחְאָב מֶלֶךְ יִשְׂרָאֵל וַיִּשְׁתַּחוּ לְכָל-צְבָא הַשָּׁמַיִם וַיַּעֲבֹד אֹתָם. </a:t>
            </a:r>
            <a:endParaRPr lang="he-IL" sz="2200" dirty="0" smtClean="0">
              <a:solidFill>
                <a:schemeClr val="accent6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 smtClean="0">
                <a:latin typeface="David" pitchFamily="34" charset="-79"/>
                <a:cs typeface="David" pitchFamily="34" charset="-79"/>
              </a:rPr>
              <a:t>ד</a:t>
            </a:r>
            <a:r>
              <a:rPr lang="he-IL" sz="2200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200" dirty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וּבָנָה מִזְבְּחֹת בְּבֵית יְהוָה אֲשֶׁר אָמַר יְהוָה בִּירוּשָׁלִַם אָשִׂים אֶת-שְׁמִי. </a:t>
            </a:r>
            <a:endParaRPr lang="he-IL" sz="2200" dirty="0" smtClean="0">
              <a:solidFill>
                <a:schemeClr val="accent6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 smtClean="0">
                <a:latin typeface="David" pitchFamily="34" charset="-79"/>
                <a:cs typeface="David" pitchFamily="34" charset="-79"/>
              </a:rPr>
              <a:t>ה</a:t>
            </a:r>
            <a:r>
              <a:rPr lang="he-IL" sz="2200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200" dirty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וַיִּבֶן מִזְבְּחוֹת לְכָל-צְבָא הַשָּׁמָיִם בִּשְׁתֵּי חַצְרוֹת בֵּית-יְהוָה. </a:t>
            </a:r>
            <a:endParaRPr lang="he-IL" sz="2200" dirty="0" smtClean="0">
              <a:solidFill>
                <a:schemeClr val="accent6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 smtClean="0">
                <a:latin typeface="David" pitchFamily="34" charset="-79"/>
                <a:cs typeface="David" pitchFamily="34" charset="-79"/>
              </a:rPr>
              <a:t>ו </a:t>
            </a:r>
            <a:r>
              <a:rPr lang="he-IL" sz="2200" dirty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וְהֶעֱבִיר אֶת-בְּנוֹ בָּאֵשׁ וְעוֹנֵן וְנִחֵשׁ וְעָשָׂה אוֹב וְיִדְּעֹנִים הִרְבָּה לַעֲשׂוֹת הָרַע בְּעֵינֵי יְהוָה לְהַכְעִיס. </a:t>
            </a:r>
            <a:endParaRPr lang="he-IL" sz="2200" dirty="0" smtClean="0">
              <a:solidFill>
                <a:schemeClr val="accent6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 smtClean="0">
                <a:latin typeface="David" pitchFamily="34" charset="-79"/>
                <a:cs typeface="David" pitchFamily="34" charset="-79"/>
              </a:rPr>
              <a:t>ז</a:t>
            </a:r>
            <a:r>
              <a:rPr lang="he-IL" sz="2200" b="1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200" dirty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וַיָּשֶׂם אֶת-פֶּסֶל הָאֲשֵׁרָה אֲשֶׁר עָשָׂה בַּבַּיִת אֲשֶׁר אָמַר יְהוָה אֶל-דָּוִד וְאֶל-שְׁלֹמֹה בְנוֹ בַּבַּיִת הַזֶּה וּבִירוּשָׁלִַם אֲשֶׁר בָּחַרְתִּי מִכֹּל שִׁבְטֵי יִשְׂרָאֵל אָשִׂים אֶת-שְׁמִי לְעוֹלָם. </a:t>
            </a:r>
            <a:endParaRPr lang="he-IL" sz="2200" dirty="0" smtClean="0">
              <a:solidFill>
                <a:schemeClr val="accent6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 smtClean="0">
                <a:latin typeface="David" pitchFamily="34" charset="-79"/>
                <a:cs typeface="David" pitchFamily="34" charset="-79"/>
              </a:rPr>
              <a:t>ח</a:t>
            </a:r>
            <a:r>
              <a:rPr lang="he-IL" sz="22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200" dirty="0">
                <a:latin typeface="David" pitchFamily="34" charset="-79"/>
                <a:cs typeface="David" pitchFamily="34" charset="-79"/>
              </a:rPr>
              <a:t>וְלֹא אֹסִיף לְהָנִיד רֶגֶל יִשְׂרָאֵל מִן-הָאֲדָמָה אֲשֶׁר נָתַתִּי לַאֲבוֹתָם רַק אִם-יִשְׁמְרוּ לַעֲשׂוֹת כְּכֹל אֲשֶׁר צִוִּיתִים וּלְכָל-הַתּוֹרָה אֲשֶׁר-צִוָּה אֹתָם עַבְדִּי מֹשֶׁה. </a:t>
            </a:r>
            <a:endParaRPr lang="he-IL" sz="22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200" b="1" dirty="0" smtClean="0">
                <a:latin typeface="David" pitchFamily="34" charset="-79"/>
                <a:cs typeface="David" pitchFamily="34" charset="-79"/>
              </a:rPr>
              <a:t>ט</a:t>
            </a:r>
            <a:r>
              <a:rPr lang="he-IL" sz="22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200" dirty="0">
                <a:latin typeface="David" pitchFamily="34" charset="-79"/>
                <a:cs typeface="David" pitchFamily="34" charset="-79"/>
              </a:rPr>
              <a:t>וְלֹא שָׁמֵעוּ וַיַּתְעֵם מְנַשֶּׁה לַעֲשׂוֹת אֶת-הָרָע מִן-הַגּוֹיִם אֲשֶׁר הִשְׁמִיד יְהוָה מִפְּנֵי בְּנֵי יִשְׂרָאֵל. </a:t>
            </a:r>
            <a:endParaRPr lang="he-IL" sz="22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sz="22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67544" y="3537012"/>
            <a:ext cx="1634480" cy="36004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עבודה זרה</a:t>
            </a:r>
            <a:endParaRPr lang="he-IL" dirty="0"/>
          </a:p>
        </p:txBody>
      </p:sp>
      <p:sp>
        <p:nvSpPr>
          <p:cNvPr id="9" name="Rounded Rectangle 8"/>
          <p:cNvSpPr/>
          <p:nvPr/>
        </p:nvSpPr>
        <p:spPr>
          <a:xfrm>
            <a:off x="250663" y="1772816"/>
            <a:ext cx="936104" cy="57606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גילוי עריות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4394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u="sng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מנשה בן </a:t>
            </a:r>
            <a:r>
              <a:rPr lang="he-IL" u="sng" dirty="0" smtClean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חזקיהו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4006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he-IL" sz="2000" b="1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י</a:t>
            </a:r>
            <a:r>
              <a:rPr lang="he-IL" sz="20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וַיְדַבֵּר יְהוָה בְּיַד-עֲבָדָיו הַנְּבִיאִים לֵאמֹר. </a:t>
            </a:r>
          </a:p>
          <a:p>
            <a:pPr marL="0" lvl="0" indent="0">
              <a:buNone/>
            </a:pPr>
            <a:r>
              <a:rPr lang="he-IL" sz="2000" b="1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יא</a:t>
            </a:r>
            <a:r>
              <a:rPr lang="he-IL" sz="20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יַעַן אֲשֶׁר עָשָׂה מְנַשֶּׁה מֶלֶךְ-יְהוּדָה הַתֹּעֵבוֹת הָאֵלֶּה הֵרַע מִכֹּל אֲשֶׁר-עָשׂוּ הָאֱמֹרִי אֲשֶׁר לְפָנָיו וַיַּחֲטִא גַם-אֶת-יְהוּדָה בְּגִלּוּלָיו.</a:t>
            </a:r>
            <a:r>
              <a:rPr lang="he-IL" sz="20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 </a:t>
            </a:r>
          </a:p>
          <a:p>
            <a:pPr marL="0" lvl="0" indent="0">
              <a:buNone/>
            </a:pPr>
            <a:r>
              <a:rPr lang="he-IL" sz="2000" b="1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יב</a:t>
            </a:r>
            <a:r>
              <a:rPr lang="he-IL" sz="20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לָכֵן כֹּה-אָמַר יְהוָה אֱלֹהֵי יִשְׂרָאֵל הִנְנִי מֵבִיא רָעָה עַל-יְרוּשָׁלִַם וִיהוּדָה אֲשֶׁר כָּל-שֹׁמְעָהּ תִּצַּלְנָה שְׁתֵּי אָזְנָיו. </a:t>
            </a:r>
          </a:p>
          <a:p>
            <a:pPr marL="0" lvl="0" indent="0">
              <a:buNone/>
            </a:pPr>
            <a:r>
              <a:rPr lang="he-IL" sz="2000" b="1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יג</a:t>
            </a:r>
            <a:r>
              <a:rPr lang="he-IL" sz="20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וְנָטִיתִי עַל-יְרוּשָׁלִַם אֵת קָו שֹׁמְרוֹן וְאֶת-מִשְׁקֹלֶת בֵּית אַחְאָב וּמָחִיתִי אֶת-יְרוּשָׁלִַם כַּאֲשֶׁר-יִמְחֶה אֶת-הַצַּלַּחַת מָחָה וְהָפַךְ עַל-פָּנֶיהָ. </a:t>
            </a:r>
          </a:p>
          <a:p>
            <a:pPr marL="0" lvl="0" indent="0">
              <a:buNone/>
            </a:pPr>
            <a:r>
              <a:rPr lang="he-IL" sz="2000" b="1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יד</a:t>
            </a:r>
            <a:r>
              <a:rPr lang="he-IL" sz="20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וְנָטַשְׁתִּי אֵת שְׁאֵרִית נַחֲלָתִי וּנְתַתִּים בְּיַד אֹיְבֵיהֶם וְהָיוּ לְבַז וְלִמְשִׁסָּה לְכָל-אֹיְבֵיהֶם. </a:t>
            </a:r>
          </a:p>
          <a:p>
            <a:pPr marL="0" lvl="0" indent="0">
              <a:buNone/>
            </a:pPr>
            <a:r>
              <a:rPr lang="he-IL" sz="2000" b="1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טו</a:t>
            </a:r>
            <a:r>
              <a:rPr lang="he-IL" sz="20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יַעַן אֲשֶׁר עָשׂוּ אֶת-הָרַע בְּעֵינַי וַיִּהְיוּ מַכְעִסִים אֹתִי מִן-הַיּוֹם אֲשֶׁר יָצְאוּ אֲבוֹתָם מִמִּצְרַיִם וְעַד הַיּוֹם הַזֶּה. </a:t>
            </a:r>
          </a:p>
          <a:p>
            <a:pPr marL="0" lvl="0" indent="0">
              <a:buNone/>
            </a:pPr>
            <a:r>
              <a:rPr lang="he-IL" sz="2000" b="1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טז</a:t>
            </a:r>
            <a:r>
              <a:rPr lang="he-IL" sz="20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solidFill>
                  <a:srgbClr val="C0504D">
                    <a:lumMod val="75000"/>
                  </a:srgbClr>
                </a:solidFill>
                <a:latin typeface="David" pitchFamily="34" charset="-79"/>
                <a:cs typeface="David" pitchFamily="34" charset="-79"/>
              </a:rPr>
              <a:t>וְגַם דָּם נָקִי שָׁפַךְ מְנַשֶּׁה הַרְבֵּה מְאֹד עַד אֲשֶׁר-מִלֵּא אֶת-יְרוּשָׁלִַם פֶּה לָפֶה לְבַד מֵחַטָּאתוֹ אֲשֶׁר הֶחֱטִיא אֶת-יְהוּדָה לַעֲשׂוֹת הָרַע בְּעֵינֵי יְהוָה.</a:t>
            </a:r>
            <a:r>
              <a:rPr lang="he-IL" sz="20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</a:t>
            </a:r>
          </a:p>
          <a:p>
            <a:pPr marL="0" lvl="0" indent="0">
              <a:buNone/>
            </a:pPr>
            <a:r>
              <a:rPr lang="he-IL" sz="2000" b="1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יז</a:t>
            </a:r>
            <a:r>
              <a:rPr lang="he-IL" sz="20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וְיֶתֶר דִּבְרֵי מְנַשֶּׁה וְכָל-אֲשֶׁר עָשָׂה וְחַטָּאתוֹ אֲשֶׁר חָטָא הֲלֹא-הֵם כְּתוּבִים עַל-סֵפֶר דִּבְרֵי הַיָּמִים לְמַלְכֵי יְהוּדָה. </a:t>
            </a:r>
          </a:p>
          <a:p>
            <a:pPr marL="0" lvl="0" indent="0">
              <a:buNone/>
            </a:pPr>
            <a:r>
              <a:rPr lang="he-IL" sz="2000" b="1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יח</a:t>
            </a:r>
            <a:r>
              <a:rPr lang="he-IL" sz="2000" dirty="0">
                <a:solidFill>
                  <a:prstClr val="black"/>
                </a:solidFill>
                <a:latin typeface="David" pitchFamily="34" charset="-79"/>
                <a:cs typeface="David" pitchFamily="34" charset="-79"/>
              </a:rPr>
              <a:t> וַיִּשְׁכַּב מְנַשֶּׁה עִם-אֲבֹתָיו וַיִּקָּבֵר בְּגַן-בֵּיתוֹ בְּגַן-עֻזָּא וַיִּמְלֹךְ אָמוֹן בְּנוֹ תַּחְתָּיו</a:t>
            </a:r>
            <a:endParaRPr lang="he-IL" sz="44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83568" y="4904405"/>
            <a:ext cx="2088232" cy="32403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שפיכות דמים</a:t>
            </a:r>
            <a:endParaRPr lang="he-IL" dirty="0"/>
          </a:p>
        </p:txBody>
      </p:sp>
      <p:sp>
        <p:nvSpPr>
          <p:cNvPr id="5" name="Rounded Rectangle 4"/>
          <p:cNvSpPr/>
          <p:nvPr/>
        </p:nvSpPr>
        <p:spPr>
          <a:xfrm>
            <a:off x="203176" y="980728"/>
            <a:ext cx="2232248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חורבן מוחלט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2330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latin typeface="David" pitchFamily="34" charset="-79"/>
                <a:cs typeface="David" pitchFamily="34" charset="-79"/>
              </a:rPr>
              <a:t>גילוי עריות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3648" y="980728"/>
            <a:ext cx="4040188" cy="639762"/>
          </a:xfrm>
        </p:spPr>
        <p:txBody>
          <a:bodyPr/>
          <a:lstStyle/>
          <a:p>
            <a:r>
              <a:rPr lang="he-IL" dirty="0" smtClean="0"/>
              <a:t>ויקרא יח</a:t>
            </a:r>
            <a:endParaRPr lang="he-I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520" y="1628800"/>
            <a:ext cx="5328592" cy="43924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1800" b="1" dirty="0">
                <a:latin typeface="David" pitchFamily="34" charset="-79"/>
                <a:cs typeface="David" pitchFamily="34" charset="-79"/>
              </a:rPr>
              <a:t>ג</a:t>
            </a:r>
            <a:r>
              <a:rPr lang="he-IL" sz="18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1800" b="1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כְּמַעֲשֵׂה אֶרֶץ-מִצְרַיִם אֲשֶׁר יְשַׁבְתֶּם-בָּהּ לֹא תַעֲשׂוּ וּכְמַעֲשֵׂה אֶרֶץ-כְּנַעַן אֲשֶׁר אֲנִי מֵבִיא אֶתְכֶם שָׁמָּה לֹא תַעֲשׂוּ וּבְחֻקֹּתֵיהֶם לֹא תֵלֵכוּ</a:t>
            </a:r>
            <a:r>
              <a:rPr lang="he-IL" sz="1800" b="1" dirty="0" smtClean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...</a:t>
            </a:r>
          </a:p>
          <a:p>
            <a:pPr marL="0" indent="0">
              <a:buNone/>
            </a:pPr>
            <a:r>
              <a:rPr lang="he-IL" sz="1800" b="1" dirty="0" smtClean="0">
                <a:latin typeface="David" pitchFamily="34" charset="-79"/>
                <a:cs typeface="David" pitchFamily="34" charset="-79"/>
              </a:rPr>
              <a:t>ו</a:t>
            </a:r>
            <a:r>
              <a:rPr lang="he-IL" sz="18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1800" dirty="0">
                <a:latin typeface="David" pitchFamily="34" charset="-79"/>
                <a:cs typeface="David" pitchFamily="34" charset="-79"/>
              </a:rPr>
              <a:t>אִישׁ אִישׁ אֶל-כָּל-שְׁאֵר בְּשָׂרוֹ לֹא תִקְרְבוּ לְגַלּוֹת עֶרְוָה אֲנִי יְהוָה. </a:t>
            </a:r>
            <a:endParaRPr lang="he-IL" sz="18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1800" b="1" dirty="0" smtClean="0">
                <a:latin typeface="David" pitchFamily="34" charset="-79"/>
                <a:cs typeface="David" pitchFamily="34" charset="-79"/>
              </a:rPr>
              <a:t>ז</a:t>
            </a:r>
            <a:r>
              <a:rPr lang="he-IL" sz="18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1800" dirty="0">
                <a:latin typeface="David" pitchFamily="34" charset="-79"/>
                <a:cs typeface="David" pitchFamily="34" charset="-79"/>
              </a:rPr>
              <a:t>עֶרְוַת אָבִיךָ וְעֶרְוַת אִמְּךָ לֹא תְגַלֵּה אִמְּךָ הִוא לֹא תְגַלֶּה עֶרְוָתָהּ. </a:t>
            </a:r>
            <a:r>
              <a:rPr lang="he-IL" sz="1800" dirty="0" smtClean="0">
                <a:latin typeface="David" pitchFamily="34" charset="-79"/>
                <a:cs typeface="David" pitchFamily="34" charset="-79"/>
              </a:rPr>
              <a:t>...</a:t>
            </a:r>
            <a:endParaRPr lang="he-IL" sz="18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1800" b="1" dirty="0" smtClean="0">
                <a:latin typeface="David" pitchFamily="34" charset="-79"/>
                <a:cs typeface="David" pitchFamily="34" charset="-79"/>
              </a:rPr>
              <a:t>כד</a:t>
            </a:r>
            <a:r>
              <a:rPr lang="he-IL" sz="18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1800" dirty="0">
                <a:latin typeface="David" pitchFamily="34" charset="-79"/>
                <a:cs typeface="David" pitchFamily="34" charset="-79"/>
              </a:rPr>
              <a:t>אַל-תִּטַּמְּאוּ בְּכָל-אֵלֶּה </a:t>
            </a:r>
            <a:r>
              <a:rPr lang="he-IL" sz="1800" b="1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כִּי בְכָל-אֵלֶּה נִטְמְאוּ הַגּוֹיִם אֲשֶׁר-אֲנִי מְשַׁלֵּחַ </a:t>
            </a:r>
            <a:r>
              <a:rPr lang="he-IL" sz="1800" b="1" dirty="0" smtClean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מִפְּנֵיכֶם... </a:t>
            </a:r>
          </a:p>
          <a:p>
            <a:pPr marL="0" indent="0">
              <a:buNone/>
            </a:pPr>
            <a:r>
              <a:rPr lang="he-IL" sz="1800" b="1" dirty="0" smtClean="0">
                <a:latin typeface="David" pitchFamily="34" charset="-79"/>
                <a:cs typeface="David" pitchFamily="34" charset="-79"/>
              </a:rPr>
              <a:t>כז</a:t>
            </a:r>
            <a:r>
              <a:rPr lang="he-IL" sz="18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1800" dirty="0">
                <a:latin typeface="David" pitchFamily="34" charset="-79"/>
                <a:cs typeface="David" pitchFamily="34" charset="-79"/>
              </a:rPr>
              <a:t>כִּי אֶת-כָּל-</a:t>
            </a:r>
            <a:r>
              <a:rPr lang="he-IL" sz="1800" b="1" dirty="0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הַתּוֹעֵבֹת</a:t>
            </a:r>
            <a:r>
              <a:rPr lang="he-IL" sz="1800" dirty="0">
                <a:latin typeface="David" pitchFamily="34" charset="-79"/>
                <a:cs typeface="David" pitchFamily="34" charset="-79"/>
              </a:rPr>
              <a:t> הָאֵל עָשׂוּ </a:t>
            </a:r>
            <a:r>
              <a:rPr lang="he-IL" sz="1800" b="1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אַנְשֵׁי-הָאָרֶץ אֲשֶׁר לִפְנֵיכֶם </a:t>
            </a:r>
            <a:r>
              <a:rPr lang="he-IL" sz="1800" dirty="0">
                <a:latin typeface="David" pitchFamily="34" charset="-79"/>
                <a:cs typeface="David" pitchFamily="34" charset="-79"/>
              </a:rPr>
              <a:t>וַתִּטְמָא הָאָרֶץ</a:t>
            </a:r>
            <a:r>
              <a:rPr lang="he-IL" sz="1800" dirty="0" smtClean="0">
                <a:latin typeface="David" pitchFamily="34" charset="-79"/>
                <a:cs typeface="David" pitchFamily="34" charset="-79"/>
              </a:rPr>
              <a:t>...</a:t>
            </a:r>
            <a:endParaRPr lang="he-IL" sz="1800" b="1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1800" b="1" dirty="0" smtClean="0">
                <a:latin typeface="David" pitchFamily="34" charset="-79"/>
                <a:cs typeface="David" pitchFamily="34" charset="-79"/>
              </a:rPr>
              <a:t>כט</a:t>
            </a:r>
            <a:r>
              <a:rPr lang="he-IL" sz="18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1800" dirty="0">
                <a:latin typeface="David" pitchFamily="34" charset="-79"/>
                <a:cs typeface="David" pitchFamily="34" charset="-79"/>
              </a:rPr>
              <a:t>כִּי כָּל-אֲשֶׁר יַעֲשֶׂה מִכֹּל </a:t>
            </a:r>
            <a:r>
              <a:rPr lang="he-IL" sz="1800" b="1" dirty="0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הַתּוֹעֵבֹת </a:t>
            </a:r>
            <a:r>
              <a:rPr lang="he-IL" sz="1800" dirty="0">
                <a:latin typeface="David" pitchFamily="34" charset="-79"/>
                <a:cs typeface="David" pitchFamily="34" charset="-79"/>
              </a:rPr>
              <a:t>הָאֵלֶּה וְנִכְרְתוּ הַנְּפָשׁוֹת הָעֹשֹׂת מִקֶּרֶב עַמָּם</a:t>
            </a:r>
            <a:r>
              <a:rPr lang="he-IL" sz="1800" dirty="0" smtClean="0">
                <a:latin typeface="David" pitchFamily="34" charset="-79"/>
                <a:cs typeface="David" pitchFamily="34" charset="-79"/>
              </a:rPr>
              <a:t>.</a:t>
            </a:r>
          </a:p>
          <a:p>
            <a:pPr marL="0" indent="0">
              <a:buNone/>
            </a:pPr>
            <a:r>
              <a:rPr lang="he-IL" sz="1800" b="1" dirty="0" smtClean="0">
                <a:latin typeface="David" pitchFamily="34" charset="-79"/>
                <a:cs typeface="David" pitchFamily="34" charset="-79"/>
              </a:rPr>
              <a:t>ל</a:t>
            </a:r>
            <a:r>
              <a:rPr lang="he-IL" sz="18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1800" dirty="0">
                <a:latin typeface="David" pitchFamily="34" charset="-79"/>
                <a:cs typeface="David" pitchFamily="34" charset="-79"/>
              </a:rPr>
              <a:t>וּשְׁמַרְתֶּם אֶת-מִשְׁמַרְתִּי לְבִלְתִּי עֲשׂוֹת מֵחֻקּוֹת </a:t>
            </a:r>
            <a:r>
              <a:rPr lang="he-IL" sz="1800" b="1" dirty="0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הַתּוֹעֵבֹת </a:t>
            </a:r>
            <a:r>
              <a:rPr lang="he-IL" sz="1800" dirty="0">
                <a:latin typeface="David" pitchFamily="34" charset="-79"/>
                <a:cs typeface="David" pitchFamily="34" charset="-79"/>
              </a:rPr>
              <a:t>אֲשֶׁר נַעֲשׂוּ לִפְנֵיכֶם וְלֹא תִטַּמְּאוּ בָּהֶם אֲנִי יְהוָה אֱלֹהֵיכֶם.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980728"/>
            <a:ext cx="4041775" cy="639762"/>
          </a:xfrm>
        </p:spPr>
        <p:txBody>
          <a:bodyPr/>
          <a:lstStyle/>
          <a:p>
            <a:r>
              <a:rPr lang="he-IL" dirty="0" smtClean="0"/>
              <a:t>מלכים ב כא:ב</a:t>
            </a:r>
            <a:endParaRPr lang="he-IL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24128" y="1628800"/>
            <a:ext cx="2961655" cy="3951288"/>
          </a:xfrm>
        </p:spPr>
        <p:txBody>
          <a:bodyPr/>
          <a:lstStyle/>
          <a:p>
            <a:pPr marL="0" indent="0">
              <a:buNone/>
            </a:pPr>
            <a:r>
              <a:rPr lang="he-IL" dirty="0">
                <a:latin typeface="David" pitchFamily="34" charset="-79"/>
                <a:cs typeface="David" pitchFamily="34" charset="-79"/>
              </a:rPr>
              <a:t>וַיַּעַשׂ הָרַע בְּעֵינֵי יְהוָה כְּ</a:t>
            </a:r>
            <a:r>
              <a:rPr lang="he-IL" b="1" dirty="0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תוֹעֲבֹת</a:t>
            </a:r>
            <a:r>
              <a:rPr lang="he-IL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הַגּוֹיִם אֲשֶׁר הוֹרִישׁ יְהוָה מִפְּנֵי בְּנֵי </a:t>
            </a:r>
            <a:r>
              <a:rPr lang="he-IL" b="1" dirty="0" smtClean="0">
                <a:solidFill>
                  <a:srgbClr val="FFC000"/>
                </a:solidFill>
                <a:latin typeface="David" pitchFamily="34" charset="-79"/>
                <a:cs typeface="David" pitchFamily="34" charset="-79"/>
              </a:rPr>
              <a:t>יִשְׂרָאֵל.</a:t>
            </a:r>
            <a:endParaRPr lang="he-IL" b="1" dirty="0">
              <a:solidFill>
                <a:srgbClr val="FFC00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6012117"/>
            <a:ext cx="835292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/>
              <a:t>דברים כב</a:t>
            </a:r>
          </a:p>
          <a:p>
            <a:r>
              <a:rPr lang="he-IL" b="1" dirty="0">
                <a:latin typeface="David" pitchFamily="34" charset="-79"/>
                <a:cs typeface="David" pitchFamily="34" charset="-79"/>
              </a:rPr>
              <a:t>ה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לֹא-יִהְיֶה כְלִי-גֶבֶר עַל-אִשָּׁה, וְלֹא-יִלְבַּשׁ גֶּבֶר שִׂמְלַת אִשָּׁה: כִּי </a:t>
            </a:r>
            <a:r>
              <a:rPr lang="he-IL" b="1" dirty="0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תוֹעֲבַת יְהוָה אֱלֹהֶיךָ</a:t>
            </a:r>
            <a:r>
              <a:rPr lang="he-IL" dirty="0">
                <a:latin typeface="David" pitchFamily="34" charset="-79"/>
                <a:cs typeface="David" pitchFamily="34" charset="-79"/>
              </a:rPr>
              <a:t>, כָּל-עֹשֵׂה אֵלֶּה.</a:t>
            </a:r>
          </a:p>
        </p:txBody>
      </p:sp>
    </p:spTree>
    <p:extLst>
      <p:ext uri="{BB962C8B-B14F-4D97-AF65-F5344CB8AC3E}">
        <p14:creationId xmlns:p14="http://schemas.microsoft.com/office/powerpoint/2010/main" val="291152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87524" y="4221088"/>
            <a:ext cx="8568952" cy="936104"/>
          </a:xfrm>
        </p:spPr>
        <p:txBody>
          <a:bodyPr/>
          <a:lstStyle/>
          <a:p>
            <a:pPr rtl="0"/>
            <a:r>
              <a:rPr lang="he-IL" dirty="0" smtClean="0">
                <a:solidFill>
                  <a:schemeClr val="tx1"/>
                </a:solidFill>
              </a:rPr>
              <a:t>מנשה בן חזקיהו – סוף בית ראשון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41022" y="1512826"/>
            <a:ext cx="386195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u="sng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avid" pitchFamily="34" charset="-79"/>
                <a:cs typeface="David" pitchFamily="34" charset="-79"/>
              </a:rPr>
              <a:t>דברי הימים ב </a:t>
            </a:r>
          </a:p>
          <a:p>
            <a:pPr algn="ctr"/>
            <a:r>
              <a:rPr lang="he-IL" sz="54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avid" pitchFamily="34" charset="-79"/>
                <a:cs typeface="David" pitchFamily="34" charset="-79"/>
              </a:rPr>
              <a:t>פרק לג</a:t>
            </a:r>
            <a:endParaRPr lang="he-IL" sz="54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807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1671</Words>
  <Application>Microsoft Office PowerPoint</Application>
  <PresentationFormat>On-screen Show (4:3)</PresentationFormat>
  <Paragraphs>170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ירמיהו</vt:lpstr>
      <vt:lpstr>Opening scene…</vt:lpstr>
      <vt:lpstr>פרק כח continued</vt:lpstr>
      <vt:lpstr>PowerPoint Presentation</vt:lpstr>
      <vt:lpstr>PowerPoint Presentation</vt:lpstr>
      <vt:lpstr>מנשה בן חזקיהו</vt:lpstr>
      <vt:lpstr>מנשה בן חזקיהו</vt:lpstr>
      <vt:lpstr>גילוי עריות</vt:lpstr>
      <vt:lpstr>PowerPoint Presentation</vt:lpstr>
      <vt:lpstr>The End or the Beginning? פרק לג </vt:lpstr>
      <vt:lpstr>ירמיהו</vt:lpstr>
      <vt:lpstr>PowerPoint Presentation</vt:lpstr>
      <vt:lpstr>The Return to מנשה‘s Original Policies</vt:lpstr>
      <vt:lpstr>PowerPoint Presentation</vt:lpstr>
      <vt:lpstr>Return to G-d</vt:lpstr>
      <vt:lpstr>Renovating the בית המקדש</vt:lpstr>
      <vt:lpstr>Finding THE Sefer Torah</vt:lpstr>
      <vt:lpstr>נבואת חולדה</vt:lpstr>
      <vt:lpstr>The Teshuva Continues</vt:lpstr>
      <vt:lpstr>יאשיהו המלך</vt:lpstr>
      <vt:lpstr> Yirmiyahu’s Career  ירמיהו פרק א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ירמיהו</dc:title>
  <dc:creator>Alexis</dc:creator>
  <cp:lastModifiedBy>Alexis</cp:lastModifiedBy>
  <cp:revision>31</cp:revision>
  <dcterms:created xsi:type="dcterms:W3CDTF">2012-09-06T06:36:15Z</dcterms:created>
  <dcterms:modified xsi:type="dcterms:W3CDTF">2013-09-17T18:25:24Z</dcterms:modified>
</cp:coreProperties>
</file>